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handoutMasterIdLst>
    <p:handoutMasterId r:id="rId25"/>
  </p:handoutMasterIdLst>
  <p:sldIdLst>
    <p:sldId id="256" r:id="rId2"/>
    <p:sldId id="301" r:id="rId3"/>
    <p:sldId id="302" r:id="rId4"/>
    <p:sldId id="275" r:id="rId5"/>
    <p:sldId id="290" r:id="rId6"/>
    <p:sldId id="261" r:id="rId7"/>
    <p:sldId id="329" r:id="rId8"/>
    <p:sldId id="321" r:id="rId9"/>
    <p:sldId id="323" r:id="rId10"/>
    <p:sldId id="327" r:id="rId11"/>
    <p:sldId id="322" r:id="rId12"/>
    <p:sldId id="324" r:id="rId13"/>
    <p:sldId id="326" r:id="rId14"/>
    <p:sldId id="308" r:id="rId15"/>
    <p:sldId id="313" r:id="rId16"/>
    <p:sldId id="299" r:id="rId17"/>
    <p:sldId id="307" r:id="rId18"/>
    <p:sldId id="330" r:id="rId19"/>
    <p:sldId id="315" r:id="rId20"/>
    <p:sldId id="325" r:id="rId21"/>
    <p:sldId id="293" r:id="rId22"/>
    <p:sldId id="28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4" autoAdjust="0"/>
  </p:normalViewPr>
  <p:slideViewPr>
    <p:cSldViewPr>
      <p:cViewPr varScale="1">
        <p:scale>
          <a:sx n="95" d="100"/>
          <a:sy n="95" d="100"/>
        </p:scale>
        <p:origin x="13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DFAFE-3FA9-49BE-B488-DAF20E3F348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B966118-22C3-4EBF-B322-1FDDC2A2BC00}">
      <dgm:prSet phldrT="[Text]"/>
      <dgm:spPr/>
      <dgm:t>
        <a:bodyPr/>
        <a:lstStyle/>
        <a:p>
          <a:r>
            <a:rPr lang="en-US" dirty="0" smtClean="0"/>
            <a:t>Executing</a:t>
          </a:r>
          <a:endParaRPr lang="en-US" dirty="0"/>
        </a:p>
      </dgm:t>
    </dgm:pt>
    <dgm:pt modelId="{C76773D5-0697-4BAD-9364-52DF0FDC84EE}" type="parTrans" cxnId="{F117C519-F2B5-4AE7-AC7E-0646ED517AE0}">
      <dgm:prSet/>
      <dgm:spPr/>
      <dgm:t>
        <a:bodyPr/>
        <a:lstStyle/>
        <a:p>
          <a:endParaRPr lang="en-US"/>
        </a:p>
      </dgm:t>
    </dgm:pt>
    <dgm:pt modelId="{8724B95B-727E-4AE6-BC4F-C87994D1A1E1}" type="sibTrans" cxnId="{F117C519-F2B5-4AE7-AC7E-0646ED517AE0}">
      <dgm:prSet/>
      <dgm:spPr/>
      <dgm:t>
        <a:bodyPr/>
        <a:lstStyle/>
        <a:p>
          <a:endParaRPr lang="en-US"/>
        </a:p>
      </dgm:t>
    </dgm:pt>
    <dgm:pt modelId="{8E329EAF-0F19-4645-91BD-2F53E01487C1}">
      <dgm:prSet phldrT="[Text]"/>
      <dgm:spPr/>
      <dgm:t>
        <a:bodyPr/>
        <a:lstStyle/>
        <a:p>
          <a:r>
            <a:rPr lang="en-US" dirty="0" smtClean="0"/>
            <a:t>Influencing</a:t>
          </a:r>
          <a:endParaRPr lang="en-US" dirty="0"/>
        </a:p>
      </dgm:t>
    </dgm:pt>
    <dgm:pt modelId="{F26965CC-95ED-4D5A-A43A-33C5A472296C}" type="parTrans" cxnId="{00E27F97-BF9B-4537-9503-1C126742597F}">
      <dgm:prSet/>
      <dgm:spPr/>
      <dgm:t>
        <a:bodyPr/>
        <a:lstStyle/>
        <a:p>
          <a:endParaRPr lang="en-US"/>
        </a:p>
      </dgm:t>
    </dgm:pt>
    <dgm:pt modelId="{962C9193-66AA-4845-BEB1-83969CF4C8D1}" type="sibTrans" cxnId="{00E27F97-BF9B-4537-9503-1C126742597F}">
      <dgm:prSet/>
      <dgm:spPr/>
      <dgm:t>
        <a:bodyPr/>
        <a:lstStyle/>
        <a:p>
          <a:endParaRPr lang="en-US"/>
        </a:p>
      </dgm:t>
    </dgm:pt>
    <dgm:pt modelId="{BEEDAF58-63C4-43DB-9DE2-F43F60A0EC9E}">
      <dgm:prSet phldrT="[Text]"/>
      <dgm:spPr>
        <a:solidFill>
          <a:schemeClr val="accent1"/>
        </a:solidFill>
      </dgm:spPr>
      <dgm:t>
        <a:bodyPr/>
        <a:lstStyle/>
        <a:p>
          <a:r>
            <a:rPr lang="en-US" dirty="0" smtClean="0"/>
            <a:t>Strategic Thinking</a:t>
          </a:r>
        </a:p>
      </dgm:t>
    </dgm:pt>
    <dgm:pt modelId="{06AA60AE-8E4E-419F-966D-C18788281FB9}" type="parTrans" cxnId="{50FBF409-D905-4C56-8B9F-D196D7A47092}">
      <dgm:prSet/>
      <dgm:spPr/>
      <dgm:t>
        <a:bodyPr/>
        <a:lstStyle/>
        <a:p>
          <a:endParaRPr lang="en-US"/>
        </a:p>
      </dgm:t>
    </dgm:pt>
    <dgm:pt modelId="{F3677155-58A8-4F3A-BD46-DF593B9E9C0F}" type="sibTrans" cxnId="{50FBF409-D905-4C56-8B9F-D196D7A47092}">
      <dgm:prSet/>
      <dgm:spPr/>
      <dgm:t>
        <a:bodyPr/>
        <a:lstStyle/>
        <a:p>
          <a:endParaRPr lang="en-US"/>
        </a:p>
      </dgm:t>
    </dgm:pt>
    <dgm:pt modelId="{9E338EF7-F918-4DBF-827E-BF8642761EA9}">
      <dgm:prSet phldrT="[Text]"/>
      <dgm:spPr>
        <a:solidFill>
          <a:srgbClr val="FFCC00"/>
        </a:solidFill>
      </dgm:spPr>
      <dgm:t>
        <a:bodyPr/>
        <a:lstStyle/>
        <a:p>
          <a:r>
            <a:rPr lang="en-US" dirty="0" smtClean="0">
              <a:solidFill>
                <a:schemeClr val="bg1"/>
              </a:solidFill>
            </a:rPr>
            <a:t>Relationship Building</a:t>
          </a:r>
          <a:endParaRPr lang="en-US" dirty="0">
            <a:solidFill>
              <a:schemeClr val="bg1"/>
            </a:solidFill>
          </a:endParaRPr>
        </a:p>
      </dgm:t>
    </dgm:pt>
    <dgm:pt modelId="{BC84E408-B6CC-46B6-A082-8AFB550A8CFE}" type="parTrans" cxnId="{7B7D8195-5F84-46A6-96B9-4BBCCC5F88AA}">
      <dgm:prSet/>
      <dgm:spPr/>
      <dgm:t>
        <a:bodyPr/>
        <a:lstStyle/>
        <a:p>
          <a:endParaRPr lang="en-US"/>
        </a:p>
      </dgm:t>
    </dgm:pt>
    <dgm:pt modelId="{8FAA4F65-81D6-40E1-81F8-63649609DB8B}" type="sibTrans" cxnId="{7B7D8195-5F84-46A6-96B9-4BBCCC5F88AA}">
      <dgm:prSet/>
      <dgm:spPr/>
      <dgm:t>
        <a:bodyPr/>
        <a:lstStyle/>
        <a:p>
          <a:endParaRPr lang="en-US"/>
        </a:p>
      </dgm:t>
    </dgm:pt>
    <dgm:pt modelId="{FF7F2678-8E2C-4477-AA4F-19682C2D92A0}">
      <dgm:prSet custT="1"/>
      <dgm:spPr/>
      <dgm:t>
        <a:bodyPr/>
        <a:lstStyle/>
        <a:p>
          <a:r>
            <a:rPr lang="en-US" sz="1500" dirty="0" smtClean="0"/>
            <a:t>Know how to make things happen; ability to “catch” an idea and make it a reality</a:t>
          </a:r>
          <a:endParaRPr lang="en-US" sz="1500" dirty="0"/>
        </a:p>
      </dgm:t>
    </dgm:pt>
    <dgm:pt modelId="{B4CBB88B-DAC8-462D-8B03-F90A1CA438E3}" type="parTrans" cxnId="{7A155CBF-6B79-47C3-ADCB-E2888A8D3617}">
      <dgm:prSet/>
      <dgm:spPr/>
      <dgm:t>
        <a:bodyPr/>
        <a:lstStyle/>
        <a:p>
          <a:endParaRPr lang="en-US"/>
        </a:p>
      </dgm:t>
    </dgm:pt>
    <dgm:pt modelId="{6CFA6963-7A54-45E3-91AE-8F1C489F1570}" type="sibTrans" cxnId="{7A155CBF-6B79-47C3-ADCB-E2888A8D3617}">
      <dgm:prSet/>
      <dgm:spPr/>
      <dgm:t>
        <a:bodyPr/>
        <a:lstStyle/>
        <a:p>
          <a:endParaRPr lang="en-US"/>
        </a:p>
      </dgm:t>
    </dgm:pt>
    <dgm:pt modelId="{25D1758A-EE2C-43D2-90E1-48C52AC6F793}">
      <dgm:prSet custT="1"/>
      <dgm:spPr/>
      <dgm:t>
        <a:bodyPr/>
        <a:lstStyle/>
        <a:p>
          <a:r>
            <a:rPr lang="en-US" sz="1500" dirty="0" smtClean="0"/>
            <a:t>Reach a broader audience; sell the team’s ideas inside and outside the organization</a:t>
          </a:r>
          <a:endParaRPr lang="en-US" sz="1500" dirty="0"/>
        </a:p>
      </dgm:t>
    </dgm:pt>
    <dgm:pt modelId="{AA6CD219-1D3B-451A-B343-177D80193F82}" type="parTrans" cxnId="{1D37EE2D-7265-4562-9541-72184301706C}">
      <dgm:prSet/>
      <dgm:spPr/>
      <dgm:t>
        <a:bodyPr/>
        <a:lstStyle/>
        <a:p>
          <a:endParaRPr lang="en-US"/>
        </a:p>
      </dgm:t>
    </dgm:pt>
    <dgm:pt modelId="{B55DDAFB-8EBD-4159-9B55-11D00C9D7E29}" type="sibTrans" cxnId="{1D37EE2D-7265-4562-9541-72184301706C}">
      <dgm:prSet/>
      <dgm:spPr/>
      <dgm:t>
        <a:bodyPr/>
        <a:lstStyle/>
        <a:p>
          <a:endParaRPr lang="en-US"/>
        </a:p>
      </dgm:t>
    </dgm:pt>
    <dgm:pt modelId="{9F02E4BF-8321-4972-9075-B5ADB4E218B9}">
      <dgm:prSet custT="1"/>
      <dgm:spPr>
        <a:ln>
          <a:solidFill>
            <a:srgbClr val="FFCC00"/>
          </a:solidFill>
        </a:ln>
      </dgm:spPr>
      <dgm:t>
        <a:bodyPr/>
        <a:lstStyle/>
        <a:p>
          <a:r>
            <a:rPr lang="en-US" sz="1500" dirty="0" smtClean="0"/>
            <a:t>Glue that holds the team together; create groups and organizations that are much greater than the sum of their parts</a:t>
          </a:r>
          <a:endParaRPr lang="en-US" sz="1500" dirty="0"/>
        </a:p>
      </dgm:t>
    </dgm:pt>
    <dgm:pt modelId="{C4BECF36-7061-4819-86E3-26EA50300561}" type="parTrans" cxnId="{74CD8EC9-F1E4-4342-847C-DCC7F6022CF2}">
      <dgm:prSet/>
      <dgm:spPr/>
      <dgm:t>
        <a:bodyPr/>
        <a:lstStyle/>
        <a:p>
          <a:endParaRPr lang="en-US"/>
        </a:p>
      </dgm:t>
    </dgm:pt>
    <dgm:pt modelId="{F868FD73-ADFF-44AB-8D59-E7FBF0A9BA46}" type="sibTrans" cxnId="{74CD8EC9-F1E4-4342-847C-DCC7F6022CF2}">
      <dgm:prSet/>
      <dgm:spPr/>
      <dgm:t>
        <a:bodyPr/>
        <a:lstStyle/>
        <a:p>
          <a:endParaRPr lang="en-US"/>
        </a:p>
      </dgm:t>
    </dgm:pt>
    <dgm:pt modelId="{410F3CA3-288C-4C97-80B1-A3E10BD8B324}">
      <dgm:prSet custT="1"/>
      <dgm:spPr>
        <a:ln>
          <a:solidFill>
            <a:schemeClr val="accent1"/>
          </a:solidFill>
        </a:ln>
      </dgm:spPr>
      <dgm:t>
        <a:bodyPr/>
        <a:lstStyle/>
        <a:p>
          <a:r>
            <a:rPr lang="en-US" sz="1500" dirty="0" smtClean="0"/>
            <a:t>Focused on what </a:t>
          </a:r>
          <a:r>
            <a:rPr lang="en-US" sz="1500" i="1" dirty="0" smtClean="0"/>
            <a:t>could be</a:t>
          </a:r>
          <a:r>
            <a:rPr lang="en-US" sz="1500" i="0" dirty="0" smtClean="0"/>
            <a:t>; absorb and analyze information to make better decisions</a:t>
          </a:r>
          <a:endParaRPr lang="en-US" sz="1500" dirty="0"/>
        </a:p>
      </dgm:t>
    </dgm:pt>
    <dgm:pt modelId="{64AEF608-333A-437E-BAA6-08BECE1842D3}" type="parTrans" cxnId="{A3D2F94C-B7C1-45C3-805F-56DBAEB4C71B}">
      <dgm:prSet/>
      <dgm:spPr/>
      <dgm:t>
        <a:bodyPr/>
        <a:lstStyle/>
        <a:p>
          <a:endParaRPr lang="en-US"/>
        </a:p>
      </dgm:t>
    </dgm:pt>
    <dgm:pt modelId="{272A795A-147F-44A0-A4FD-69346ACBD219}" type="sibTrans" cxnId="{A3D2F94C-B7C1-45C3-805F-56DBAEB4C71B}">
      <dgm:prSet/>
      <dgm:spPr/>
      <dgm:t>
        <a:bodyPr/>
        <a:lstStyle/>
        <a:p>
          <a:endParaRPr lang="en-US"/>
        </a:p>
      </dgm:t>
    </dgm:pt>
    <dgm:pt modelId="{4557812D-3CA6-46A0-A0C9-094252C9A60B}" type="pres">
      <dgm:prSet presAssocID="{CE9DFAFE-3FA9-49BE-B488-DAF20E3F348D}" presName="linear" presStyleCnt="0">
        <dgm:presLayoutVars>
          <dgm:dir/>
          <dgm:animLvl val="lvl"/>
          <dgm:resizeHandles val="exact"/>
        </dgm:presLayoutVars>
      </dgm:prSet>
      <dgm:spPr/>
      <dgm:t>
        <a:bodyPr/>
        <a:lstStyle/>
        <a:p>
          <a:endParaRPr lang="en-US"/>
        </a:p>
      </dgm:t>
    </dgm:pt>
    <dgm:pt modelId="{35197380-83AC-4B6D-91B5-714925902203}" type="pres">
      <dgm:prSet presAssocID="{CB966118-22C3-4EBF-B322-1FDDC2A2BC00}" presName="parentLin" presStyleCnt="0"/>
      <dgm:spPr/>
    </dgm:pt>
    <dgm:pt modelId="{359D3A46-DE0D-4C84-8D01-8BB3A6A12A19}" type="pres">
      <dgm:prSet presAssocID="{CB966118-22C3-4EBF-B322-1FDDC2A2BC00}" presName="parentLeftMargin" presStyleLbl="node1" presStyleIdx="0" presStyleCnt="4"/>
      <dgm:spPr/>
      <dgm:t>
        <a:bodyPr/>
        <a:lstStyle/>
        <a:p>
          <a:endParaRPr lang="en-US"/>
        </a:p>
      </dgm:t>
    </dgm:pt>
    <dgm:pt modelId="{D63DC596-9028-4C17-9876-5BC7376C49E9}" type="pres">
      <dgm:prSet presAssocID="{CB966118-22C3-4EBF-B322-1FDDC2A2BC00}" presName="parentText" presStyleLbl="node1" presStyleIdx="0" presStyleCnt="4">
        <dgm:presLayoutVars>
          <dgm:chMax val="0"/>
          <dgm:bulletEnabled val="1"/>
        </dgm:presLayoutVars>
      </dgm:prSet>
      <dgm:spPr/>
      <dgm:t>
        <a:bodyPr/>
        <a:lstStyle/>
        <a:p>
          <a:endParaRPr lang="en-US"/>
        </a:p>
      </dgm:t>
    </dgm:pt>
    <dgm:pt modelId="{3B31B8D9-344B-4769-8C21-E06560AD420F}" type="pres">
      <dgm:prSet presAssocID="{CB966118-22C3-4EBF-B322-1FDDC2A2BC00}" presName="negativeSpace" presStyleCnt="0"/>
      <dgm:spPr/>
    </dgm:pt>
    <dgm:pt modelId="{F45AB3B3-8D5A-4E79-8015-033B4C256DFE}" type="pres">
      <dgm:prSet presAssocID="{CB966118-22C3-4EBF-B322-1FDDC2A2BC00}" presName="childText" presStyleLbl="conFgAcc1" presStyleIdx="0" presStyleCnt="4">
        <dgm:presLayoutVars>
          <dgm:bulletEnabled val="1"/>
        </dgm:presLayoutVars>
      </dgm:prSet>
      <dgm:spPr/>
      <dgm:t>
        <a:bodyPr/>
        <a:lstStyle/>
        <a:p>
          <a:endParaRPr lang="en-US"/>
        </a:p>
      </dgm:t>
    </dgm:pt>
    <dgm:pt modelId="{842DF52C-1ACA-4A79-B7C5-226B45D39156}" type="pres">
      <dgm:prSet presAssocID="{8724B95B-727E-4AE6-BC4F-C87994D1A1E1}" presName="spaceBetweenRectangles" presStyleCnt="0"/>
      <dgm:spPr/>
    </dgm:pt>
    <dgm:pt modelId="{3F75C7D6-D30F-433A-8290-68F2E86E5ABF}" type="pres">
      <dgm:prSet presAssocID="{8E329EAF-0F19-4645-91BD-2F53E01487C1}" presName="parentLin" presStyleCnt="0"/>
      <dgm:spPr/>
    </dgm:pt>
    <dgm:pt modelId="{5C4BE1AB-3AAC-40BA-8A29-C040E558C222}" type="pres">
      <dgm:prSet presAssocID="{8E329EAF-0F19-4645-91BD-2F53E01487C1}" presName="parentLeftMargin" presStyleLbl="node1" presStyleIdx="0" presStyleCnt="4"/>
      <dgm:spPr/>
      <dgm:t>
        <a:bodyPr/>
        <a:lstStyle/>
        <a:p>
          <a:endParaRPr lang="en-US"/>
        </a:p>
      </dgm:t>
    </dgm:pt>
    <dgm:pt modelId="{511FBAD6-E2FB-4017-9AB2-A893D16CE5E2}" type="pres">
      <dgm:prSet presAssocID="{8E329EAF-0F19-4645-91BD-2F53E01487C1}" presName="parentText" presStyleLbl="node1" presStyleIdx="1" presStyleCnt="4">
        <dgm:presLayoutVars>
          <dgm:chMax val="0"/>
          <dgm:bulletEnabled val="1"/>
        </dgm:presLayoutVars>
      </dgm:prSet>
      <dgm:spPr/>
      <dgm:t>
        <a:bodyPr/>
        <a:lstStyle/>
        <a:p>
          <a:endParaRPr lang="en-US"/>
        </a:p>
      </dgm:t>
    </dgm:pt>
    <dgm:pt modelId="{BA1F81F9-5DD3-4CA1-A216-BB8F24E32302}" type="pres">
      <dgm:prSet presAssocID="{8E329EAF-0F19-4645-91BD-2F53E01487C1}" presName="negativeSpace" presStyleCnt="0"/>
      <dgm:spPr/>
    </dgm:pt>
    <dgm:pt modelId="{F438F58F-D2A8-40B5-8D1C-CB579AFE1AC5}" type="pres">
      <dgm:prSet presAssocID="{8E329EAF-0F19-4645-91BD-2F53E01487C1}" presName="childText" presStyleLbl="conFgAcc1" presStyleIdx="1" presStyleCnt="4">
        <dgm:presLayoutVars>
          <dgm:bulletEnabled val="1"/>
        </dgm:presLayoutVars>
      </dgm:prSet>
      <dgm:spPr/>
      <dgm:t>
        <a:bodyPr/>
        <a:lstStyle/>
        <a:p>
          <a:endParaRPr lang="en-US"/>
        </a:p>
      </dgm:t>
    </dgm:pt>
    <dgm:pt modelId="{304593B6-32B4-4D4B-8C0E-974FBB4CABC8}" type="pres">
      <dgm:prSet presAssocID="{962C9193-66AA-4845-BEB1-83969CF4C8D1}" presName="spaceBetweenRectangles" presStyleCnt="0"/>
      <dgm:spPr/>
    </dgm:pt>
    <dgm:pt modelId="{E66E07E1-1AC3-41CE-BF60-66139172290C}" type="pres">
      <dgm:prSet presAssocID="{9E338EF7-F918-4DBF-827E-BF8642761EA9}" presName="parentLin" presStyleCnt="0"/>
      <dgm:spPr/>
    </dgm:pt>
    <dgm:pt modelId="{C392623A-44D8-4C49-B828-41C511EA8773}" type="pres">
      <dgm:prSet presAssocID="{9E338EF7-F918-4DBF-827E-BF8642761EA9}" presName="parentLeftMargin" presStyleLbl="node1" presStyleIdx="1" presStyleCnt="4"/>
      <dgm:spPr/>
      <dgm:t>
        <a:bodyPr/>
        <a:lstStyle/>
        <a:p>
          <a:endParaRPr lang="en-US"/>
        </a:p>
      </dgm:t>
    </dgm:pt>
    <dgm:pt modelId="{0233B4EC-31C0-4C37-811F-CF50598507E5}" type="pres">
      <dgm:prSet presAssocID="{9E338EF7-F918-4DBF-827E-BF8642761EA9}" presName="parentText" presStyleLbl="node1" presStyleIdx="2" presStyleCnt="4">
        <dgm:presLayoutVars>
          <dgm:chMax val="0"/>
          <dgm:bulletEnabled val="1"/>
        </dgm:presLayoutVars>
      </dgm:prSet>
      <dgm:spPr/>
      <dgm:t>
        <a:bodyPr/>
        <a:lstStyle/>
        <a:p>
          <a:endParaRPr lang="en-US"/>
        </a:p>
      </dgm:t>
    </dgm:pt>
    <dgm:pt modelId="{CE6F3D5F-945C-4DA0-91C4-6855E131DA5F}" type="pres">
      <dgm:prSet presAssocID="{9E338EF7-F918-4DBF-827E-BF8642761EA9}" presName="negativeSpace" presStyleCnt="0"/>
      <dgm:spPr/>
    </dgm:pt>
    <dgm:pt modelId="{B902D936-0A40-4EB6-A852-47666719FC54}" type="pres">
      <dgm:prSet presAssocID="{9E338EF7-F918-4DBF-827E-BF8642761EA9}" presName="childText" presStyleLbl="conFgAcc1" presStyleIdx="2" presStyleCnt="4">
        <dgm:presLayoutVars>
          <dgm:bulletEnabled val="1"/>
        </dgm:presLayoutVars>
      </dgm:prSet>
      <dgm:spPr/>
      <dgm:t>
        <a:bodyPr/>
        <a:lstStyle/>
        <a:p>
          <a:endParaRPr lang="en-US"/>
        </a:p>
      </dgm:t>
    </dgm:pt>
    <dgm:pt modelId="{E0C7A565-75A7-45B9-9B10-C272FED31076}" type="pres">
      <dgm:prSet presAssocID="{8FAA4F65-81D6-40E1-81F8-63649609DB8B}" presName="spaceBetweenRectangles" presStyleCnt="0"/>
      <dgm:spPr/>
    </dgm:pt>
    <dgm:pt modelId="{8CFA889E-5C1C-4058-9756-0E20F5A5DBB6}" type="pres">
      <dgm:prSet presAssocID="{BEEDAF58-63C4-43DB-9DE2-F43F60A0EC9E}" presName="parentLin" presStyleCnt="0"/>
      <dgm:spPr/>
    </dgm:pt>
    <dgm:pt modelId="{BC519B9C-B250-4ED0-9DCA-36787403120F}" type="pres">
      <dgm:prSet presAssocID="{BEEDAF58-63C4-43DB-9DE2-F43F60A0EC9E}" presName="parentLeftMargin" presStyleLbl="node1" presStyleIdx="2" presStyleCnt="4"/>
      <dgm:spPr/>
      <dgm:t>
        <a:bodyPr/>
        <a:lstStyle/>
        <a:p>
          <a:endParaRPr lang="en-US"/>
        </a:p>
      </dgm:t>
    </dgm:pt>
    <dgm:pt modelId="{D072915F-D059-4960-B63D-2140EE73444D}" type="pres">
      <dgm:prSet presAssocID="{BEEDAF58-63C4-43DB-9DE2-F43F60A0EC9E}" presName="parentText" presStyleLbl="node1" presStyleIdx="3" presStyleCnt="4">
        <dgm:presLayoutVars>
          <dgm:chMax val="0"/>
          <dgm:bulletEnabled val="1"/>
        </dgm:presLayoutVars>
      </dgm:prSet>
      <dgm:spPr/>
      <dgm:t>
        <a:bodyPr/>
        <a:lstStyle/>
        <a:p>
          <a:endParaRPr lang="en-US"/>
        </a:p>
      </dgm:t>
    </dgm:pt>
    <dgm:pt modelId="{14AFA49A-3CCE-4527-8543-0C1A9C74E442}" type="pres">
      <dgm:prSet presAssocID="{BEEDAF58-63C4-43DB-9DE2-F43F60A0EC9E}" presName="negativeSpace" presStyleCnt="0"/>
      <dgm:spPr/>
    </dgm:pt>
    <dgm:pt modelId="{2481F9E9-27F8-4BC5-82B1-95D13AE624E0}" type="pres">
      <dgm:prSet presAssocID="{BEEDAF58-63C4-43DB-9DE2-F43F60A0EC9E}" presName="childText" presStyleLbl="conFgAcc1" presStyleIdx="3" presStyleCnt="4">
        <dgm:presLayoutVars>
          <dgm:bulletEnabled val="1"/>
        </dgm:presLayoutVars>
      </dgm:prSet>
      <dgm:spPr/>
      <dgm:t>
        <a:bodyPr/>
        <a:lstStyle/>
        <a:p>
          <a:endParaRPr lang="en-US"/>
        </a:p>
      </dgm:t>
    </dgm:pt>
  </dgm:ptLst>
  <dgm:cxnLst>
    <dgm:cxn modelId="{1D37EE2D-7265-4562-9541-72184301706C}" srcId="{8E329EAF-0F19-4645-91BD-2F53E01487C1}" destId="{25D1758A-EE2C-43D2-90E1-48C52AC6F793}" srcOrd="0" destOrd="0" parTransId="{AA6CD219-1D3B-451A-B343-177D80193F82}" sibTransId="{B55DDAFB-8EBD-4159-9B55-11D00C9D7E29}"/>
    <dgm:cxn modelId="{24C1A04E-CF3E-4480-8ACE-10445900213A}" type="presOf" srcId="{9F02E4BF-8321-4972-9075-B5ADB4E218B9}" destId="{B902D936-0A40-4EB6-A852-47666719FC54}" srcOrd="0" destOrd="0" presId="urn:microsoft.com/office/officeart/2005/8/layout/list1"/>
    <dgm:cxn modelId="{F9A3F11E-6A47-470E-A3F4-63ACB5A408DF}" type="presOf" srcId="{410F3CA3-288C-4C97-80B1-A3E10BD8B324}" destId="{2481F9E9-27F8-4BC5-82B1-95D13AE624E0}" srcOrd="0" destOrd="0" presId="urn:microsoft.com/office/officeart/2005/8/layout/list1"/>
    <dgm:cxn modelId="{F117C519-F2B5-4AE7-AC7E-0646ED517AE0}" srcId="{CE9DFAFE-3FA9-49BE-B488-DAF20E3F348D}" destId="{CB966118-22C3-4EBF-B322-1FDDC2A2BC00}" srcOrd="0" destOrd="0" parTransId="{C76773D5-0697-4BAD-9364-52DF0FDC84EE}" sibTransId="{8724B95B-727E-4AE6-BC4F-C87994D1A1E1}"/>
    <dgm:cxn modelId="{4883E3D3-FA27-4D97-AF50-9BEFB8678BFA}" type="presOf" srcId="{CB966118-22C3-4EBF-B322-1FDDC2A2BC00}" destId="{359D3A46-DE0D-4C84-8D01-8BB3A6A12A19}" srcOrd="0" destOrd="0" presId="urn:microsoft.com/office/officeart/2005/8/layout/list1"/>
    <dgm:cxn modelId="{00E27F97-BF9B-4537-9503-1C126742597F}" srcId="{CE9DFAFE-3FA9-49BE-B488-DAF20E3F348D}" destId="{8E329EAF-0F19-4645-91BD-2F53E01487C1}" srcOrd="1" destOrd="0" parTransId="{F26965CC-95ED-4D5A-A43A-33C5A472296C}" sibTransId="{962C9193-66AA-4845-BEB1-83969CF4C8D1}"/>
    <dgm:cxn modelId="{0B5426FC-2B0A-4EDD-AF46-9465E2CB6A3A}" type="presOf" srcId="{FF7F2678-8E2C-4477-AA4F-19682C2D92A0}" destId="{F45AB3B3-8D5A-4E79-8015-033B4C256DFE}" srcOrd="0" destOrd="0" presId="urn:microsoft.com/office/officeart/2005/8/layout/list1"/>
    <dgm:cxn modelId="{F3CA1F40-8CA9-42DF-AABF-86E7DA62BEF7}" type="presOf" srcId="{CE9DFAFE-3FA9-49BE-B488-DAF20E3F348D}" destId="{4557812D-3CA6-46A0-A0C9-094252C9A60B}" srcOrd="0" destOrd="0" presId="urn:microsoft.com/office/officeart/2005/8/layout/list1"/>
    <dgm:cxn modelId="{7B7D8195-5F84-46A6-96B9-4BBCCC5F88AA}" srcId="{CE9DFAFE-3FA9-49BE-B488-DAF20E3F348D}" destId="{9E338EF7-F918-4DBF-827E-BF8642761EA9}" srcOrd="2" destOrd="0" parTransId="{BC84E408-B6CC-46B6-A082-8AFB550A8CFE}" sibTransId="{8FAA4F65-81D6-40E1-81F8-63649609DB8B}"/>
    <dgm:cxn modelId="{22D02E3F-B95E-486C-9CC7-698F2018107A}" type="presOf" srcId="{25D1758A-EE2C-43D2-90E1-48C52AC6F793}" destId="{F438F58F-D2A8-40B5-8D1C-CB579AFE1AC5}" srcOrd="0" destOrd="0" presId="urn:microsoft.com/office/officeart/2005/8/layout/list1"/>
    <dgm:cxn modelId="{2BC5EF1D-EE80-4444-8E76-6F58B66FDECA}" type="presOf" srcId="{8E329EAF-0F19-4645-91BD-2F53E01487C1}" destId="{5C4BE1AB-3AAC-40BA-8A29-C040E558C222}" srcOrd="0" destOrd="0" presId="urn:microsoft.com/office/officeart/2005/8/layout/list1"/>
    <dgm:cxn modelId="{6A963F85-A122-4D78-974E-A9A0220C9B7E}" type="presOf" srcId="{9E338EF7-F918-4DBF-827E-BF8642761EA9}" destId="{0233B4EC-31C0-4C37-811F-CF50598507E5}" srcOrd="1" destOrd="0" presId="urn:microsoft.com/office/officeart/2005/8/layout/list1"/>
    <dgm:cxn modelId="{FE51FB54-989E-44F7-ADBA-59A96AE0ADBE}" type="presOf" srcId="{8E329EAF-0F19-4645-91BD-2F53E01487C1}" destId="{511FBAD6-E2FB-4017-9AB2-A893D16CE5E2}" srcOrd="1" destOrd="0" presId="urn:microsoft.com/office/officeart/2005/8/layout/list1"/>
    <dgm:cxn modelId="{A3D2F94C-B7C1-45C3-805F-56DBAEB4C71B}" srcId="{BEEDAF58-63C4-43DB-9DE2-F43F60A0EC9E}" destId="{410F3CA3-288C-4C97-80B1-A3E10BD8B324}" srcOrd="0" destOrd="0" parTransId="{64AEF608-333A-437E-BAA6-08BECE1842D3}" sibTransId="{272A795A-147F-44A0-A4FD-69346ACBD219}"/>
    <dgm:cxn modelId="{50FBF409-D905-4C56-8B9F-D196D7A47092}" srcId="{CE9DFAFE-3FA9-49BE-B488-DAF20E3F348D}" destId="{BEEDAF58-63C4-43DB-9DE2-F43F60A0EC9E}" srcOrd="3" destOrd="0" parTransId="{06AA60AE-8E4E-419F-966D-C18788281FB9}" sibTransId="{F3677155-58A8-4F3A-BD46-DF593B9E9C0F}"/>
    <dgm:cxn modelId="{367B302F-7FFF-4806-9374-37B3E1760BA7}" type="presOf" srcId="{CB966118-22C3-4EBF-B322-1FDDC2A2BC00}" destId="{D63DC596-9028-4C17-9876-5BC7376C49E9}" srcOrd="1" destOrd="0" presId="urn:microsoft.com/office/officeart/2005/8/layout/list1"/>
    <dgm:cxn modelId="{B52ADF11-574A-48E8-87C4-B63CA14712D9}" type="presOf" srcId="{BEEDAF58-63C4-43DB-9DE2-F43F60A0EC9E}" destId="{D072915F-D059-4960-B63D-2140EE73444D}" srcOrd="1" destOrd="0" presId="urn:microsoft.com/office/officeart/2005/8/layout/list1"/>
    <dgm:cxn modelId="{E0AFD085-0039-4861-B3EA-6490AFA5F8DA}" type="presOf" srcId="{BEEDAF58-63C4-43DB-9DE2-F43F60A0EC9E}" destId="{BC519B9C-B250-4ED0-9DCA-36787403120F}" srcOrd="0" destOrd="0" presId="urn:microsoft.com/office/officeart/2005/8/layout/list1"/>
    <dgm:cxn modelId="{7A155CBF-6B79-47C3-ADCB-E2888A8D3617}" srcId="{CB966118-22C3-4EBF-B322-1FDDC2A2BC00}" destId="{FF7F2678-8E2C-4477-AA4F-19682C2D92A0}" srcOrd="0" destOrd="0" parTransId="{B4CBB88B-DAC8-462D-8B03-F90A1CA438E3}" sibTransId="{6CFA6963-7A54-45E3-91AE-8F1C489F1570}"/>
    <dgm:cxn modelId="{C3A2F73C-F5D9-46C2-9974-6A7E336D03CF}" type="presOf" srcId="{9E338EF7-F918-4DBF-827E-BF8642761EA9}" destId="{C392623A-44D8-4C49-B828-41C511EA8773}" srcOrd="0" destOrd="0" presId="urn:microsoft.com/office/officeart/2005/8/layout/list1"/>
    <dgm:cxn modelId="{74CD8EC9-F1E4-4342-847C-DCC7F6022CF2}" srcId="{9E338EF7-F918-4DBF-827E-BF8642761EA9}" destId="{9F02E4BF-8321-4972-9075-B5ADB4E218B9}" srcOrd="0" destOrd="0" parTransId="{C4BECF36-7061-4819-86E3-26EA50300561}" sibTransId="{F868FD73-ADFF-44AB-8D59-E7FBF0A9BA46}"/>
    <dgm:cxn modelId="{9FF7AEDE-AAE1-48A1-89B8-5BDC0DFC1400}" type="presParOf" srcId="{4557812D-3CA6-46A0-A0C9-094252C9A60B}" destId="{35197380-83AC-4B6D-91B5-714925902203}" srcOrd="0" destOrd="0" presId="urn:microsoft.com/office/officeart/2005/8/layout/list1"/>
    <dgm:cxn modelId="{D90CEC49-1CD5-48AB-9DC4-8DE87452C0A2}" type="presParOf" srcId="{35197380-83AC-4B6D-91B5-714925902203}" destId="{359D3A46-DE0D-4C84-8D01-8BB3A6A12A19}" srcOrd="0" destOrd="0" presId="urn:microsoft.com/office/officeart/2005/8/layout/list1"/>
    <dgm:cxn modelId="{98FD5974-6A80-4768-9BD4-2247CE8B6C38}" type="presParOf" srcId="{35197380-83AC-4B6D-91B5-714925902203}" destId="{D63DC596-9028-4C17-9876-5BC7376C49E9}" srcOrd="1" destOrd="0" presId="urn:microsoft.com/office/officeart/2005/8/layout/list1"/>
    <dgm:cxn modelId="{95283B8E-C707-486A-B701-78B17781B4CC}" type="presParOf" srcId="{4557812D-3CA6-46A0-A0C9-094252C9A60B}" destId="{3B31B8D9-344B-4769-8C21-E06560AD420F}" srcOrd="1" destOrd="0" presId="urn:microsoft.com/office/officeart/2005/8/layout/list1"/>
    <dgm:cxn modelId="{BB05C5FC-246E-4917-A367-391524CDFC59}" type="presParOf" srcId="{4557812D-3CA6-46A0-A0C9-094252C9A60B}" destId="{F45AB3B3-8D5A-4E79-8015-033B4C256DFE}" srcOrd="2" destOrd="0" presId="urn:microsoft.com/office/officeart/2005/8/layout/list1"/>
    <dgm:cxn modelId="{47B2518A-B251-4371-BF67-3A1314D2FE4C}" type="presParOf" srcId="{4557812D-3CA6-46A0-A0C9-094252C9A60B}" destId="{842DF52C-1ACA-4A79-B7C5-226B45D39156}" srcOrd="3" destOrd="0" presId="urn:microsoft.com/office/officeart/2005/8/layout/list1"/>
    <dgm:cxn modelId="{2F8DF521-A59C-49C6-9D46-E2D78618E64B}" type="presParOf" srcId="{4557812D-3CA6-46A0-A0C9-094252C9A60B}" destId="{3F75C7D6-D30F-433A-8290-68F2E86E5ABF}" srcOrd="4" destOrd="0" presId="urn:microsoft.com/office/officeart/2005/8/layout/list1"/>
    <dgm:cxn modelId="{5E87F15F-ECB5-4856-AFB7-B296EE1783FD}" type="presParOf" srcId="{3F75C7D6-D30F-433A-8290-68F2E86E5ABF}" destId="{5C4BE1AB-3AAC-40BA-8A29-C040E558C222}" srcOrd="0" destOrd="0" presId="urn:microsoft.com/office/officeart/2005/8/layout/list1"/>
    <dgm:cxn modelId="{1AF17638-76E0-43DB-B65F-1B71E9B2F85B}" type="presParOf" srcId="{3F75C7D6-D30F-433A-8290-68F2E86E5ABF}" destId="{511FBAD6-E2FB-4017-9AB2-A893D16CE5E2}" srcOrd="1" destOrd="0" presId="urn:microsoft.com/office/officeart/2005/8/layout/list1"/>
    <dgm:cxn modelId="{8837EC6B-F0DD-4B20-BEA3-9159790024E6}" type="presParOf" srcId="{4557812D-3CA6-46A0-A0C9-094252C9A60B}" destId="{BA1F81F9-5DD3-4CA1-A216-BB8F24E32302}" srcOrd="5" destOrd="0" presId="urn:microsoft.com/office/officeart/2005/8/layout/list1"/>
    <dgm:cxn modelId="{DFBE72EF-346B-40C7-BEF6-D2455AB2300F}" type="presParOf" srcId="{4557812D-3CA6-46A0-A0C9-094252C9A60B}" destId="{F438F58F-D2A8-40B5-8D1C-CB579AFE1AC5}" srcOrd="6" destOrd="0" presId="urn:microsoft.com/office/officeart/2005/8/layout/list1"/>
    <dgm:cxn modelId="{C1D401D7-2BA7-4963-9AB8-75DAC524AF65}" type="presParOf" srcId="{4557812D-3CA6-46A0-A0C9-094252C9A60B}" destId="{304593B6-32B4-4D4B-8C0E-974FBB4CABC8}" srcOrd="7" destOrd="0" presId="urn:microsoft.com/office/officeart/2005/8/layout/list1"/>
    <dgm:cxn modelId="{80CB093F-56BA-467D-9320-3DE44C0AFAC7}" type="presParOf" srcId="{4557812D-3CA6-46A0-A0C9-094252C9A60B}" destId="{E66E07E1-1AC3-41CE-BF60-66139172290C}" srcOrd="8" destOrd="0" presId="urn:microsoft.com/office/officeart/2005/8/layout/list1"/>
    <dgm:cxn modelId="{C0C37533-4646-42BD-9137-CC780B8F549F}" type="presParOf" srcId="{E66E07E1-1AC3-41CE-BF60-66139172290C}" destId="{C392623A-44D8-4C49-B828-41C511EA8773}" srcOrd="0" destOrd="0" presId="urn:microsoft.com/office/officeart/2005/8/layout/list1"/>
    <dgm:cxn modelId="{F0A13AE4-01FC-4B60-8AEE-44AF94B51647}" type="presParOf" srcId="{E66E07E1-1AC3-41CE-BF60-66139172290C}" destId="{0233B4EC-31C0-4C37-811F-CF50598507E5}" srcOrd="1" destOrd="0" presId="urn:microsoft.com/office/officeart/2005/8/layout/list1"/>
    <dgm:cxn modelId="{8F772C59-F0E8-45D4-B9D2-EACFB2E47ADA}" type="presParOf" srcId="{4557812D-3CA6-46A0-A0C9-094252C9A60B}" destId="{CE6F3D5F-945C-4DA0-91C4-6855E131DA5F}" srcOrd="9" destOrd="0" presId="urn:microsoft.com/office/officeart/2005/8/layout/list1"/>
    <dgm:cxn modelId="{B686275C-4A09-476A-BCC3-54F984854E94}" type="presParOf" srcId="{4557812D-3CA6-46A0-A0C9-094252C9A60B}" destId="{B902D936-0A40-4EB6-A852-47666719FC54}" srcOrd="10" destOrd="0" presId="urn:microsoft.com/office/officeart/2005/8/layout/list1"/>
    <dgm:cxn modelId="{976F5606-BB01-4090-8F1B-F466C0B17F83}" type="presParOf" srcId="{4557812D-3CA6-46A0-A0C9-094252C9A60B}" destId="{E0C7A565-75A7-45B9-9B10-C272FED31076}" srcOrd="11" destOrd="0" presId="urn:microsoft.com/office/officeart/2005/8/layout/list1"/>
    <dgm:cxn modelId="{8EB07C60-3810-471D-9D88-7BFF59BB0982}" type="presParOf" srcId="{4557812D-3CA6-46A0-A0C9-094252C9A60B}" destId="{8CFA889E-5C1C-4058-9756-0E20F5A5DBB6}" srcOrd="12" destOrd="0" presId="urn:microsoft.com/office/officeart/2005/8/layout/list1"/>
    <dgm:cxn modelId="{1A522484-B0C5-45E4-A122-FC9EE9EE7284}" type="presParOf" srcId="{8CFA889E-5C1C-4058-9756-0E20F5A5DBB6}" destId="{BC519B9C-B250-4ED0-9DCA-36787403120F}" srcOrd="0" destOrd="0" presId="urn:microsoft.com/office/officeart/2005/8/layout/list1"/>
    <dgm:cxn modelId="{DA55936B-FC7A-4AC0-B0C6-68ADCD71BC4B}" type="presParOf" srcId="{8CFA889E-5C1C-4058-9756-0E20F5A5DBB6}" destId="{D072915F-D059-4960-B63D-2140EE73444D}" srcOrd="1" destOrd="0" presId="urn:microsoft.com/office/officeart/2005/8/layout/list1"/>
    <dgm:cxn modelId="{48CCBEEC-2CD8-4793-B3F5-1CD0A90E88EE}" type="presParOf" srcId="{4557812D-3CA6-46A0-A0C9-094252C9A60B}" destId="{14AFA49A-3CCE-4527-8543-0C1A9C74E442}" srcOrd="13" destOrd="0" presId="urn:microsoft.com/office/officeart/2005/8/layout/list1"/>
    <dgm:cxn modelId="{A6BEB36F-E254-4003-B18A-44E983827929}" type="presParOf" srcId="{4557812D-3CA6-46A0-A0C9-094252C9A60B}" destId="{2481F9E9-27F8-4BC5-82B1-95D13AE624E0}" srcOrd="14"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AB3B3-8D5A-4E79-8015-033B4C256DFE}">
      <dsp:nvSpPr>
        <dsp:cNvPr id="0" name=""/>
        <dsp:cNvSpPr/>
      </dsp:nvSpPr>
      <dsp:spPr>
        <a:xfrm>
          <a:off x="0" y="205140"/>
          <a:ext cx="8153400" cy="7623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229108" rIns="63279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Know how to make things happen; ability to “catch” an idea and make it a reality</a:t>
          </a:r>
          <a:endParaRPr lang="en-US" sz="1500" kern="1200" dirty="0"/>
        </a:p>
      </dsp:txBody>
      <dsp:txXfrm>
        <a:off x="0" y="205140"/>
        <a:ext cx="8153400" cy="762300"/>
      </dsp:txXfrm>
    </dsp:sp>
    <dsp:sp modelId="{D63DC596-9028-4C17-9876-5BC7376C49E9}">
      <dsp:nvSpPr>
        <dsp:cNvPr id="0" name=""/>
        <dsp:cNvSpPr/>
      </dsp:nvSpPr>
      <dsp:spPr>
        <a:xfrm>
          <a:off x="407670" y="42779"/>
          <a:ext cx="5707380" cy="3247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488950">
            <a:lnSpc>
              <a:spcPct val="90000"/>
            </a:lnSpc>
            <a:spcBef>
              <a:spcPct val="0"/>
            </a:spcBef>
            <a:spcAft>
              <a:spcPct val="35000"/>
            </a:spcAft>
          </a:pPr>
          <a:r>
            <a:rPr lang="en-US" sz="1100" kern="1200" dirty="0" smtClean="0"/>
            <a:t>Executing</a:t>
          </a:r>
          <a:endParaRPr lang="en-US" sz="1100" kern="1200" dirty="0"/>
        </a:p>
      </dsp:txBody>
      <dsp:txXfrm>
        <a:off x="423522" y="58631"/>
        <a:ext cx="5675676" cy="293016"/>
      </dsp:txXfrm>
    </dsp:sp>
    <dsp:sp modelId="{F438F58F-D2A8-40B5-8D1C-CB579AFE1AC5}">
      <dsp:nvSpPr>
        <dsp:cNvPr id="0" name=""/>
        <dsp:cNvSpPr/>
      </dsp:nvSpPr>
      <dsp:spPr>
        <a:xfrm>
          <a:off x="0" y="1189200"/>
          <a:ext cx="8153400" cy="7623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229108" rIns="63279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Reach a broader audience; sell the team’s ideas inside and outside the organization</a:t>
          </a:r>
          <a:endParaRPr lang="en-US" sz="1500" kern="1200" dirty="0"/>
        </a:p>
      </dsp:txBody>
      <dsp:txXfrm>
        <a:off x="0" y="1189200"/>
        <a:ext cx="8153400" cy="762300"/>
      </dsp:txXfrm>
    </dsp:sp>
    <dsp:sp modelId="{511FBAD6-E2FB-4017-9AB2-A893D16CE5E2}">
      <dsp:nvSpPr>
        <dsp:cNvPr id="0" name=""/>
        <dsp:cNvSpPr/>
      </dsp:nvSpPr>
      <dsp:spPr>
        <a:xfrm>
          <a:off x="407670" y="1026840"/>
          <a:ext cx="5707380" cy="32472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488950">
            <a:lnSpc>
              <a:spcPct val="90000"/>
            </a:lnSpc>
            <a:spcBef>
              <a:spcPct val="0"/>
            </a:spcBef>
            <a:spcAft>
              <a:spcPct val="35000"/>
            </a:spcAft>
          </a:pPr>
          <a:r>
            <a:rPr lang="en-US" sz="1100" kern="1200" dirty="0" smtClean="0"/>
            <a:t>Influencing</a:t>
          </a:r>
          <a:endParaRPr lang="en-US" sz="1100" kern="1200" dirty="0"/>
        </a:p>
      </dsp:txBody>
      <dsp:txXfrm>
        <a:off x="423522" y="1042692"/>
        <a:ext cx="5675676" cy="293016"/>
      </dsp:txXfrm>
    </dsp:sp>
    <dsp:sp modelId="{B902D936-0A40-4EB6-A852-47666719FC54}">
      <dsp:nvSpPr>
        <dsp:cNvPr id="0" name=""/>
        <dsp:cNvSpPr/>
      </dsp:nvSpPr>
      <dsp:spPr>
        <a:xfrm>
          <a:off x="0" y="2173260"/>
          <a:ext cx="8153400" cy="762300"/>
        </a:xfrm>
        <a:prstGeom prst="rect">
          <a:avLst/>
        </a:prstGeom>
        <a:solidFill>
          <a:schemeClr val="lt1">
            <a:alpha val="90000"/>
            <a:hueOff val="0"/>
            <a:satOff val="0"/>
            <a:lumOff val="0"/>
            <a:alphaOff val="0"/>
          </a:schemeClr>
        </a:solidFill>
        <a:ln w="19050" cap="rnd" cmpd="sng" algn="ctr">
          <a:solidFill>
            <a:srgbClr val="FFCC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229108" rIns="63279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Glue that holds the team together; create groups and organizations that are much greater than the sum of their parts</a:t>
          </a:r>
          <a:endParaRPr lang="en-US" sz="1500" kern="1200" dirty="0"/>
        </a:p>
      </dsp:txBody>
      <dsp:txXfrm>
        <a:off x="0" y="2173260"/>
        <a:ext cx="8153400" cy="762300"/>
      </dsp:txXfrm>
    </dsp:sp>
    <dsp:sp modelId="{0233B4EC-31C0-4C37-811F-CF50598507E5}">
      <dsp:nvSpPr>
        <dsp:cNvPr id="0" name=""/>
        <dsp:cNvSpPr/>
      </dsp:nvSpPr>
      <dsp:spPr>
        <a:xfrm>
          <a:off x="407670" y="2010900"/>
          <a:ext cx="5707380" cy="324720"/>
        </a:xfrm>
        <a:prstGeom prst="roundRect">
          <a:avLst/>
        </a:prstGeom>
        <a:solidFill>
          <a:srgbClr val="FFCC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488950">
            <a:lnSpc>
              <a:spcPct val="90000"/>
            </a:lnSpc>
            <a:spcBef>
              <a:spcPct val="0"/>
            </a:spcBef>
            <a:spcAft>
              <a:spcPct val="35000"/>
            </a:spcAft>
          </a:pPr>
          <a:r>
            <a:rPr lang="en-US" sz="1100" kern="1200" dirty="0" smtClean="0">
              <a:solidFill>
                <a:schemeClr val="bg1"/>
              </a:solidFill>
            </a:rPr>
            <a:t>Relationship Building</a:t>
          </a:r>
          <a:endParaRPr lang="en-US" sz="1100" kern="1200" dirty="0">
            <a:solidFill>
              <a:schemeClr val="bg1"/>
            </a:solidFill>
          </a:endParaRPr>
        </a:p>
      </dsp:txBody>
      <dsp:txXfrm>
        <a:off x="423522" y="2026752"/>
        <a:ext cx="5675676" cy="293016"/>
      </dsp:txXfrm>
    </dsp:sp>
    <dsp:sp modelId="{2481F9E9-27F8-4BC5-82B1-95D13AE624E0}">
      <dsp:nvSpPr>
        <dsp:cNvPr id="0" name=""/>
        <dsp:cNvSpPr/>
      </dsp:nvSpPr>
      <dsp:spPr>
        <a:xfrm>
          <a:off x="0" y="3157320"/>
          <a:ext cx="8153400" cy="762300"/>
        </a:xfrm>
        <a:prstGeom prst="rect">
          <a:avLst/>
        </a:prstGeom>
        <a:solidFill>
          <a:schemeClr val="lt1">
            <a:alpha val="90000"/>
            <a:hueOff val="0"/>
            <a:satOff val="0"/>
            <a:lumOff val="0"/>
            <a:alphaOff val="0"/>
          </a:schemeClr>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229108" rIns="63279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Focused on what </a:t>
          </a:r>
          <a:r>
            <a:rPr lang="en-US" sz="1500" i="1" kern="1200" dirty="0" smtClean="0"/>
            <a:t>could be</a:t>
          </a:r>
          <a:r>
            <a:rPr lang="en-US" sz="1500" i="0" kern="1200" dirty="0" smtClean="0"/>
            <a:t>; absorb and analyze information to make better decisions</a:t>
          </a:r>
          <a:endParaRPr lang="en-US" sz="1500" kern="1200" dirty="0"/>
        </a:p>
      </dsp:txBody>
      <dsp:txXfrm>
        <a:off x="0" y="3157320"/>
        <a:ext cx="8153400" cy="762300"/>
      </dsp:txXfrm>
    </dsp:sp>
    <dsp:sp modelId="{D072915F-D059-4960-B63D-2140EE73444D}">
      <dsp:nvSpPr>
        <dsp:cNvPr id="0" name=""/>
        <dsp:cNvSpPr/>
      </dsp:nvSpPr>
      <dsp:spPr>
        <a:xfrm>
          <a:off x="407670" y="2994960"/>
          <a:ext cx="5707380" cy="324720"/>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488950">
            <a:lnSpc>
              <a:spcPct val="90000"/>
            </a:lnSpc>
            <a:spcBef>
              <a:spcPct val="0"/>
            </a:spcBef>
            <a:spcAft>
              <a:spcPct val="35000"/>
            </a:spcAft>
          </a:pPr>
          <a:r>
            <a:rPr lang="en-US" sz="1100" kern="1200" dirty="0" smtClean="0"/>
            <a:t>Strategic Thinking</a:t>
          </a:r>
        </a:p>
      </dsp:txBody>
      <dsp:txXfrm>
        <a:off x="423522" y="3010812"/>
        <a:ext cx="5675676"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65A95B88-9955-4DA8-9507-FCCF954C212B}" type="datetimeFigureOut">
              <a:rPr lang="en-US" smtClean="0"/>
              <a:pPr/>
              <a:t>8/2/2017</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FA3EA121-EB65-42C7-B245-A5C86247FEFA}" type="slidenum">
              <a:rPr lang="en-US" smtClean="0"/>
              <a:pPr/>
              <a:t>‹#›</a:t>
            </a:fld>
            <a:endParaRPr lang="en-US"/>
          </a:p>
        </p:txBody>
      </p:sp>
    </p:spTree>
    <p:extLst>
      <p:ext uri="{BB962C8B-B14F-4D97-AF65-F5344CB8AC3E}">
        <p14:creationId xmlns:p14="http://schemas.microsoft.com/office/powerpoint/2010/main" val="876546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0066ACA5-8F27-406C-9884-5721E483A3ED}" type="datetimeFigureOut">
              <a:rPr lang="en-US" smtClean="0"/>
              <a:pPr/>
              <a:t>8/2/2017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1CC003FE-0CAB-48C9-A5A7-3D96A8F481C6}" type="slidenum">
              <a:rPr lang="en-US" smtClean="0"/>
              <a:pPr/>
              <a:t>‹#›</a:t>
            </a:fld>
            <a:endParaRPr lang="en-US"/>
          </a:p>
        </p:txBody>
      </p:sp>
    </p:spTree>
    <p:extLst>
      <p:ext uri="{BB962C8B-B14F-4D97-AF65-F5344CB8AC3E}">
        <p14:creationId xmlns:p14="http://schemas.microsoft.com/office/powerpoint/2010/main" val="309062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a:t>
            </a:r>
            <a:r>
              <a:rPr lang="en-US" baseline="0" dirty="0" smtClean="0"/>
              <a:t> for Lori &amp; Michelle.  Each share top strengths.:</a:t>
            </a:r>
          </a:p>
          <a:p>
            <a:r>
              <a:rPr lang="en-US" baseline="0" dirty="0" smtClean="0"/>
              <a:t>Lori’s top </a:t>
            </a:r>
            <a:r>
              <a:rPr lang="en-US" baseline="0" dirty="0" smtClean="0"/>
              <a:t>five </a:t>
            </a:r>
            <a:r>
              <a:rPr lang="en-US" baseline="0" dirty="0" smtClean="0"/>
              <a:t>– </a:t>
            </a:r>
            <a:r>
              <a:rPr lang="en-US" baseline="0" dirty="0" smtClean="0"/>
              <a:t>Strategic, Achiever, Input, Ideation, Activator</a:t>
            </a:r>
            <a:endParaRPr lang="en-US" dirty="0"/>
          </a:p>
        </p:txBody>
      </p:sp>
      <p:sp>
        <p:nvSpPr>
          <p:cNvPr id="4" name="Slide Number Placeholder 3"/>
          <p:cNvSpPr>
            <a:spLocks noGrp="1"/>
          </p:cNvSpPr>
          <p:nvPr>
            <p:ph type="sldNum" sz="quarter" idx="10"/>
          </p:nvPr>
        </p:nvSpPr>
        <p:spPr/>
        <p:txBody>
          <a:bodyPr/>
          <a:lstStyle/>
          <a:p>
            <a:fld id="{1CC003FE-0CAB-48C9-A5A7-3D96A8F481C6}" type="slidenum">
              <a:rPr lang="en-US" smtClean="0"/>
              <a:pPr/>
              <a:t>1</a:t>
            </a:fld>
            <a:endParaRPr lang="en-US" dirty="0"/>
          </a:p>
        </p:txBody>
      </p:sp>
    </p:spTree>
    <p:extLst>
      <p:ext uri="{BB962C8B-B14F-4D97-AF65-F5344CB8AC3E}">
        <p14:creationId xmlns:p14="http://schemas.microsoft.com/office/powerpoint/2010/main" val="38321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 to great leadership starts with a</a:t>
            </a:r>
            <a:r>
              <a:rPr lang="en-US" baseline="0" dirty="0" smtClean="0"/>
              <a:t> deep understanding of the strengths you bring to the table.</a:t>
            </a:r>
            <a:endParaRPr lang="en-US" dirty="0"/>
          </a:p>
        </p:txBody>
      </p:sp>
      <p:sp>
        <p:nvSpPr>
          <p:cNvPr id="4" name="Slide Number Placeholder 3"/>
          <p:cNvSpPr>
            <a:spLocks noGrp="1"/>
          </p:cNvSpPr>
          <p:nvPr>
            <p:ph type="sldNum" sz="quarter" idx="10"/>
          </p:nvPr>
        </p:nvSpPr>
        <p:spPr/>
        <p:txBody>
          <a:bodyPr/>
          <a:lstStyle/>
          <a:p>
            <a:fld id="{4DD50C8C-8572-4478-8212-55935A886856}" type="slidenum">
              <a:rPr lang="en-US" smtClean="0"/>
              <a:t>10</a:t>
            </a:fld>
            <a:endParaRPr lang="en-US" dirty="0"/>
          </a:p>
        </p:txBody>
      </p:sp>
    </p:spTree>
    <p:extLst>
      <p:ext uri="{BB962C8B-B14F-4D97-AF65-F5344CB8AC3E}">
        <p14:creationId xmlns:p14="http://schemas.microsoft.com/office/powerpoint/2010/main" val="236124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small groups of</a:t>
            </a:r>
            <a:r>
              <a:rPr lang="en-US" baseline="0" dirty="0" smtClean="0"/>
              <a:t> 4 discuss the reasons why you would follow a leader.  What are the most important traits or characteristics?  </a:t>
            </a:r>
          </a:p>
          <a:p>
            <a:r>
              <a:rPr lang="en-US" baseline="0" dirty="0" smtClean="0"/>
              <a:t>-5 to 10 minutes for group discussion</a:t>
            </a:r>
            <a:endParaRPr lang="en-US" dirty="0"/>
          </a:p>
        </p:txBody>
      </p:sp>
      <p:sp>
        <p:nvSpPr>
          <p:cNvPr id="4" name="Slide Number Placeholder 3"/>
          <p:cNvSpPr>
            <a:spLocks noGrp="1"/>
          </p:cNvSpPr>
          <p:nvPr>
            <p:ph type="sldNum" sz="quarter" idx="10"/>
          </p:nvPr>
        </p:nvSpPr>
        <p:spPr/>
        <p:txBody>
          <a:bodyPr/>
          <a:lstStyle/>
          <a:p>
            <a:fld id="{4DD50C8C-8572-4478-8212-55935A886856}" type="slidenum">
              <a:rPr lang="en-US" smtClean="0"/>
              <a:t>11</a:t>
            </a:fld>
            <a:endParaRPr lang="en-US" dirty="0"/>
          </a:p>
        </p:txBody>
      </p:sp>
    </p:spTree>
    <p:extLst>
      <p:ext uri="{BB962C8B-B14F-4D97-AF65-F5344CB8AC3E}">
        <p14:creationId xmlns:p14="http://schemas.microsoft.com/office/powerpoint/2010/main" val="423204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Followers</a:t>
            </a:r>
            <a:r>
              <a:rPr lang="en-US" baseline="0" dirty="0" smtClean="0"/>
              <a:t> have a very clear picture of what they want and need from the most influential leaders in their lives – see above list.</a:t>
            </a:r>
          </a:p>
          <a:p>
            <a:endParaRPr lang="en-US" baseline="0" dirty="0" smtClean="0"/>
          </a:p>
          <a:p>
            <a:r>
              <a:rPr lang="en-US" baseline="0" dirty="0" smtClean="0"/>
              <a:t>Relationships flat-out trump competence in building trust.</a:t>
            </a:r>
          </a:p>
          <a:p>
            <a:endParaRPr lang="en-US" baseline="0" dirty="0" smtClean="0"/>
          </a:p>
          <a:p>
            <a:r>
              <a:rPr lang="en-US" dirty="0" smtClean="0"/>
              <a:t>Nothing creates stability as quickly</a:t>
            </a:r>
            <a:r>
              <a:rPr lang="en-US" baseline="0" dirty="0" smtClean="0"/>
              <a:t> as transparency.</a:t>
            </a:r>
          </a:p>
          <a:p>
            <a:endParaRPr lang="en-US" baseline="0" dirty="0" smtClean="0"/>
          </a:p>
          <a:p>
            <a:r>
              <a:rPr lang="en-US" baseline="0" dirty="0" smtClean="0"/>
              <a:t>Leaders who are always reacting convey to the organization that they aren’t in charge or control but are being tossed about by demands of the day.  When leaders instead choose to initiate, the very act can create hope for the future.</a:t>
            </a:r>
            <a:endParaRPr lang="en-US" dirty="0"/>
          </a:p>
        </p:txBody>
      </p:sp>
      <p:sp>
        <p:nvSpPr>
          <p:cNvPr id="4" name="Slide Number Placeholder 3"/>
          <p:cNvSpPr>
            <a:spLocks noGrp="1"/>
          </p:cNvSpPr>
          <p:nvPr>
            <p:ph type="sldNum" sz="quarter" idx="10"/>
          </p:nvPr>
        </p:nvSpPr>
        <p:spPr/>
        <p:txBody>
          <a:bodyPr/>
          <a:lstStyle/>
          <a:p>
            <a:fld id="{4DD50C8C-8572-4478-8212-55935A886856}" type="slidenum">
              <a:rPr lang="en-US" smtClean="0"/>
              <a:t>12</a:t>
            </a:fld>
            <a:endParaRPr lang="en-US" dirty="0"/>
          </a:p>
        </p:txBody>
      </p:sp>
    </p:spTree>
    <p:extLst>
      <p:ext uri="{BB962C8B-B14F-4D97-AF65-F5344CB8AC3E}">
        <p14:creationId xmlns:p14="http://schemas.microsoft.com/office/powerpoint/2010/main" val="217204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3A10B0-A986-45AE-8A09-A3FEB9614D3E}" type="slidenum">
              <a:rPr lang="en-US" smtClean="0"/>
              <a:pPr/>
              <a:t>13</a:t>
            </a:fld>
            <a:endParaRPr lang="en-US" dirty="0"/>
          </a:p>
        </p:txBody>
      </p:sp>
    </p:spTree>
    <p:extLst>
      <p:ext uri="{BB962C8B-B14F-4D97-AF65-F5344CB8AC3E}">
        <p14:creationId xmlns:p14="http://schemas.microsoft.com/office/powerpoint/2010/main" val="419911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 activity – pair</a:t>
            </a:r>
            <a:r>
              <a:rPr lang="en-US" baseline="0" dirty="0" smtClean="0"/>
              <a:t> up with one other person to discuss the above questions.  30-40 minutes allocated for creation of vision boards.  Individuals will be encouraged to share after activity. </a:t>
            </a:r>
            <a:endParaRPr lang="en-US" dirty="0"/>
          </a:p>
        </p:txBody>
      </p:sp>
      <p:sp>
        <p:nvSpPr>
          <p:cNvPr id="4" name="Slide Number Placeholder 3"/>
          <p:cNvSpPr>
            <a:spLocks noGrp="1"/>
          </p:cNvSpPr>
          <p:nvPr>
            <p:ph type="sldNum" sz="quarter" idx="10"/>
          </p:nvPr>
        </p:nvSpPr>
        <p:spPr/>
        <p:txBody>
          <a:bodyPr/>
          <a:lstStyle/>
          <a:p>
            <a:fld id="{1CC003FE-0CAB-48C9-A5A7-3D96A8F481C6}" type="slidenum">
              <a:rPr lang="en-US" smtClean="0"/>
              <a:pPr/>
              <a:t>14</a:t>
            </a:fld>
            <a:endParaRPr lang="en-US"/>
          </a:p>
        </p:txBody>
      </p:sp>
    </p:spTree>
    <p:extLst>
      <p:ext uri="{BB962C8B-B14F-4D97-AF65-F5344CB8AC3E}">
        <p14:creationId xmlns:p14="http://schemas.microsoft.com/office/powerpoint/2010/main" val="27805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Executing</a:t>
            </a:r>
            <a:r>
              <a:rPr lang="en-US" baseline="0" dirty="0" smtClean="0"/>
              <a:t> – knows how to make things happen</a:t>
            </a:r>
          </a:p>
          <a:p>
            <a:r>
              <a:rPr lang="en-US" baseline="0" dirty="0" smtClean="0"/>
              <a:t>Influencing – helps teams build broader audience</a:t>
            </a:r>
          </a:p>
          <a:p>
            <a:r>
              <a:rPr lang="en-US" baseline="0" dirty="0" smtClean="0"/>
              <a:t>Relationship building – has essential glue that holds the team together</a:t>
            </a:r>
          </a:p>
          <a:p>
            <a:r>
              <a:rPr lang="en-US" baseline="0" dirty="0" smtClean="0"/>
              <a:t>Strategic thinker – helps team see what could be</a:t>
            </a:r>
            <a:endParaRPr lang="en-US" dirty="0"/>
          </a:p>
        </p:txBody>
      </p:sp>
      <p:sp>
        <p:nvSpPr>
          <p:cNvPr id="4" name="Slide Number Placeholder 3"/>
          <p:cNvSpPr>
            <a:spLocks noGrp="1"/>
          </p:cNvSpPr>
          <p:nvPr>
            <p:ph type="sldNum" sz="quarter" idx="10"/>
          </p:nvPr>
        </p:nvSpPr>
        <p:spPr/>
        <p:txBody>
          <a:bodyPr/>
          <a:lstStyle/>
          <a:p>
            <a:fld id="{1CC003FE-0CAB-48C9-A5A7-3D96A8F481C6}" type="slidenum">
              <a:rPr lang="en-US" smtClean="0"/>
              <a:pPr/>
              <a:t>16</a:t>
            </a:fld>
            <a:endParaRPr lang="en-US"/>
          </a:p>
        </p:txBody>
      </p:sp>
    </p:spTree>
    <p:extLst>
      <p:ext uri="{BB962C8B-B14F-4D97-AF65-F5344CB8AC3E}">
        <p14:creationId xmlns:p14="http://schemas.microsoft.com/office/powerpoint/2010/main" val="65525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8940">
              <a:defRPr/>
            </a:pPr>
            <a:r>
              <a:rPr lang="en-US" dirty="0" smtClean="0"/>
              <a:t>Serves a team well to have</a:t>
            </a:r>
            <a:r>
              <a:rPr lang="en-US" baseline="0" dirty="0" smtClean="0"/>
              <a:t> representation of strengths in each of these four domains.  Although individuals need NOT be well-rounded, TEAMS SHOULD BE!</a:t>
            </a:r>
          </a:p>
          <a:p>
            <a:pPr defTabSz="958940">
              <a:defRPr/>
            </a:pPr>
            <a:r>
              <a:rPr lang="en-US" baseline="0" dirty="0" smtClean="0"/>
              <a:t>Gallup has yet to find two leaders who have the exact same sequence of strengths … out of the 2 million people who have taken StrengthsFinder!</a:t>
            </a:r>
            <a:endParaRPr lang="en-US" dirty="0"/>
          </a:p>
        </p:txBody>
      </p:sp>
      <p:sp>
        <p:nvSpPr>
          <p:cNvPr id="4" name="Slide Number Placeholder 3"/>
          <p:cNvSpPr>
            <a:spLocks noGrp="1"/>
          </p:cNvSpPr>
          <p:nvPr>
            <p:ph type="sldNum" sz="quarter" idx="10"/>
          </p:nvPr>
        </p:nvSpPr>
        <p:spPr/>
        <p:txBody>
          <a:bodyPr/>
          <a:lstStyle/>
          <a:p>
            <a:fld id="{4DD50C8C-8572-4478-8212-55935A886856}" type="slidenum">
              <a:rPr lang="en-US" smtClean="0"/>
              <a:t>17</a:t>
            </a:fld>
            <a:endParaRPr lang="en-US" dirty="0"/>
          </a:p>
        </p:txBody>
      </p:sp>
    </p:spTree>
    <p:extLst>
      <p:ext uri="{BB962C8B-B14F-4D97-AF65-F5344CB8AC3E}">
        <p14:creationId xmlns:p14="http://schemas.microsoft.com/office/powerpoint/2010/main" val="112693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003FE-0CAB-48C9-A5A7-3D96A8F481C6}" type="slidenum">
              <a:rPr lang="en-US" smtClean="0"/>
              <a:pPr/>
              <a:t>19</a:t>
            </a:fld>
            <a:endParaRPr lang="en-US"/>
          </a:p>
        </p:txBody>
      </p:sp>
    </p:spTree>
    <p:extLst>
      <p:ext uri="{BB962C8B-B14F-4D97-AF65-F5344CB8AC3E}">
        <p14:creationId xmlns:p14="http://schemas.microsoft.com/office/powerpoint/2010/main" val="590246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-Make them visible: display your vision board, put them on a reminder card in your office</a:t>
            </a:r>
          </a:p>
          <a:p>
            <a:r>
              <a:rPr lang="en-US" baseline="0" dirty="0" smtClean="0"/>
              <a:t>-Discuss strengths with others: share with your team, arrange for the team to take the assessment, tell your boss/manager about your strengths </a:t>
            </a:r>
          </a:p>
          <a:p>
            <a:r>
              <a:rPr lang="en-US" baseline="0" dirty="0" smtClean="0"/>
              <a:t>-Turn volume up/down: look at how you are feeling.  If you’re burnt out you may have your strengths in overdrive.  If you’re feeling unheard or frustrated find a way to turn the volume up and play to your strengths.  If you feel </a:t>
            </a:r>
            <a:r>
              <a:rPr lang="en-US" baseline="0" dirty="0" err="1" smtClean="0"/>
              <a:t>engergized</a:t>
            </a:r>
            <a:r>
              <a:rPr lang="en-US" baseline="0" dirty="0" smtClean="0"/>
              <a:t>/satisfied the volume is at an optimal level.</a:t>
            </a:r>
          </a:p>
          <a:p>
            <a:r>
              <a:rPr lang="en-US" baseline="0" dirty="0" smtClean="0"/>
              <a:t>-Needs reflection: think of the last frustrating experience you had. Break it into smaller pieces, were any of your strengths not used, not appreciated, violated?  Often frustrations are liked to strengths.</a:t>
            </a:r>
            <a:endParaRPr lang="en-US" baseline="0" dirty="0" smtClean="0"/>
          </a:p>
        </p:txBody>
      </p:sp>
      <p:sp>
        <p:nvSpPr>
          <p:cNvPr id="4" name="Slide Number Placeholder 3"/>
          <p:cNvSpPr>
            <a:spLocks noGrp="1"/>
          </p:cNvSpPr>
          <p:nvPr>
            <p:ph type="sldNum" sz="quarter" idx="10"/>
          </p:nvPr>
        </p:nvSpPr>
        <p:spPr/>
        <p:txBody>
          <a:bodyPr/>
          <a:lstStyle/>
          <a:p>
            <a:fld id="{4DD50C8C-8572-4478-8212-55935A886856}" type="slidenum">
              <a:rPr lang="en-US" smtClean="0"/>
              <a:t>20</a:t>
            </a:fld>
            <a:endParaRPr lang="en-US" dirty="0"/>
          </a:p>
        </p:txBody>
      </p:sp>
    </p:spTree>
    <p:extLst>
      <p:ext uri="{BB962C8B-B14F-4D97-AF65-F5344CB8AC3E}">
        <p14:creationId xmlns:p14="http://schemas.microsoft.com/office/powerpoint/2010/main" val="796174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003FE-0CAB-48C9-A5A7-3D96A8F481C6}" type="slidenum">
              <a:rPr lang="en-US" smtClean="0"/>
              <a:pPr/>
              <a:t>21</a:t>
            </a:fld>
            <a:endParaRPr lang="en-US"/>
          </a:p>
        </p:txBody>
      </p:sp>
    </p:spTree>
    <p:extLst>
      <p:ext uri="{BB962C8B-B14F-4D97-AF65-F5344CB8AC3E}">
        <p14:creationId xmlns:p14="http://schemas.microsoft.com/office/powerpoint/2010/main" val="351685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Overview of the session – will include a variety of activities,</a:t>
            </a:r>
            <a:r>
              <a:rPr lang="en-US" baseline="0" dirty="0" smtClean="0"/>
              <a:t> </a:t>
            </a:r>
            <a:r>
              <a:rPr lang="en-US" baseline="0" dirty="0" smtClean="0"/>
              <a:t>interactive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validity and reliability of the assessment meet very high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CC003FE-0CAB-48C9-A5A7-3D96A8F481C6}" type="slidenum">
              <a:rPr lang="en-US" smtClean="0"/>
              <a:pPr/>
              <a:t>2</a:t>
            </a:fld>
            <a:endParaRPr lang="en-US"/>
          </a:p>
        </p:txBody>
      </p:sp>
    </p:spTree>
    <p:extLst>
      <p:ext uri="{BB962C8B-B14F-4D97-AF65-F5344CB8AC3E}">
        <p14:creationId xmlns:p14="http://schemas.microsoft.com/office/powerpoint/2010/main" val="137608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C003FE-0CAB-48C9-A5A7-3D96A8F481C6}" type="slidenum">
              <a:rPr lang="en-US" smtClean="0"/>
              <a:pPr/>
              <a:t>22</a:t>
            </a:fld>
            <a:endParaRPr lang="en-US"/>
          </a:p>
        </p:txBody>
      </p:sp>
    </p:spTree>
    <p:extLst>
      <p:ext uri="{BB962C8B-B14F-4D97-AF65-F5344CB8AC3E}">
        <p14:creationId xmlns:p14="http://schemas.microsoft.com/office/powerpoint/2010/main" val="121663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marR="0" indent="0" algn="ctr" defTabSz="914400" rtl="0" eaLnBrk="1" fontAlgn="auto" latinLnBrk="0" hangingPunct="1">
              <a:lnSpc>
                <a:spcPct val="100000"/>
              </a:lnSpc>
              <a:spcBef>
                <a:spcPts val="0"/>
              </a:spcBef>
              <a:spcAft>
                <a:spcPts val="0"/>
              </a:spcAft>
              <a:buClrTx/>
              <a:buSzTx/>
              <a:buFontTx/>
              <a:buNone/>
              <a:tabLst/>
              <a:defRPr/>
            </a:pPr>
            <a:r>
              <a:rPr lang="en-US" i="0" dirty="0" smtClean="0"/>
              <a:t>Check</a:t>
            </a:r>
            <a:r>
              <a:rPr lang="en-US" i="0" baseline="0" dirty="0" smtClean="0"/>
              <a:t> in with group – able to complete assessment, bring in results?</a:t>
            </a:r>
          </a:p>
          <a:p>
            <a:pPr marL="68580" indent="0" algn="ctr">
              <a:buNone/>
            </a:pPr>
            <a:endParaRPr lang="en-US" i="1" dirty="0" smtClean="0"/>
          </a:p>
        </p:txBody>
      </p:sp>
      <p:sp>
        <p:nvSpPr>
          <p:cNvPr id="4" name="Slide Number Placeholder 3"/>
          <p:cNvSpPr>
            <a:spLocks noGrp="1"/>
          </p:cNvSpPr>
          <p:nvPr>
            <p:ph type="sldNum" sz="quarter" idx="10"/>
          </p:nvPr>
        </p:nvSpPr>
        <p:spPr/>
        <p:txBody>
          <a:bodyPr/>
          <a:lstStyle/>
          <a:p>
            <a:fld id="{1CC003FE-0CAB-48C9-A5A7-3D96A8F481C6}" type="slidenum">
              <a:rPr lang="en-US" smtClean="0"/>
              <a:pPr/>
              <a:t>3</a:t>
            </a:fld>
            <a:endParaRPr lang="en-US"/>
          </a:p>
        </p:txBody>
      </p:sp>
    </p:spTree>
    <p:extLst>
      <p:ext uri="{BB962C8B-B14F-4D97-AF65-F5344CB8AC3E}">
        <p14:creationId xmlns:p14="http://schemas.microsoft.com/office/powerpoint/2010/main" val="94813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 up</a:t>
            </a:r>
            <a:r>
              <a:rPr lang="en-US" baseline="0" dirty="0" smtClean="0"/>
              <a:t> into groups of 4 – each group member will discuss their</a:t>
            </a:r>
            <a:r>
              <a:rPr lang="en-US" dirty="0" smtClean="0"/>
              <a:t> top strength OR strength that resonates most.</a:t>
            </a:r>
            <a:r>
              <a:rPr lang="en-US" baseline="0" dirty="0" smtClean="0"/>
              <a:t>  As a group they will discuss how </a:t>
            </a:r>
            <a:r>
              <a:rPr lang="en-US" dirty="0" smtClean="0"/>
              <a:t>they view their Top Five collectively and how they see the specific strength they chose arise in their professional and personal lives.  20 minute</a:t>
            </a:r>
            <a:r>
              <a:rPr lang="en-US" baseline="0" dirty="0" smtClean="0"/>
              <a:t> discussion.  Report out on interesting strengths/examples for 5-10 minutes.</a:t>
            </a:r>
            <a:endParaRPr lang="en-US" dirty="0" smtClean="0"/>
          </a:p>
        </p:txBody>
      </p:sp>
      <p:sp>
        <p:nvSpPr>
          <p:cNvPr id="4" name="Slide Number Placeholder 3"/>
          <p:cNvSpPr>
            <a:spLocks noGrp="1"/>
          </p:cNvSpPr>
          <p:nvPr>
            <p:ph type="sldNum" sz="quarter" idx="10"/>
          </p:nvPr>
        </p:nvSpPr>
        <p:spPr/>
        <p:txBody>
          <a:bodyPr/>
          <a:lstStyle/>
          <a:p>
            <a:fld id="{1CC003FE-0CAB-48C9-A5A7-3D96A8F481C6}" type="slidenum">
              <a:rPr lang="en-US" smtClean="0"/>
              <a:pPr/>
              <a:t>4</a:t>
            </a:fld>
            <a:endParaRPr lang="en-US"/>
          </a:p>
        </p:txBody>
      </p:sp>
    </p:spTree>
    <p:extLst>
      <p:ext uri="{BB962C8B-B14F-4D97-AF65-F5344CB8AC3E}">
        <p14:creationId xmlns:p14="http://schemas.microsoft.com/office/powerpoint/2010/main" val="425173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latin typeface="Tahoma" pitchFamily="34" charset="0"/>
              </a:rPr>
              <a:t>Background of strengths – </a:t>
            </a:r>
          </a:p>
          <a:p>
            <a:pPr defTabSz="948507">
              <a:defRPr/>
            </a:pPr>
            <a:r>
              <a:rPr lang="en-US" dirty="0" smtClean="0">
                <a:latin typeface="Tahoma" pitchFamily="34" charset="0"/>
              </a:rPr>
              <a:t>Strengths has origins in the 1950’s when researchers in NE were studying a rapid reading program to improve student outcomes.  Data showed greatest gains in students who were already fast readers. </a:t>
            </a:r>
          </a:p>
          <a:p>
            <a:pPr defTabSz="948507">
              <a:defRPr/>
            </a:pPr>
            <a:endParaRPr lang="en-US" dirty="0" smtClean="0">
              <a:latin typeface="Tahoma" pitchFamily="34" charset="0"/>
            </a:endParaRPr>
          </a:p>
          <a:p>
            <a:pPr defTabSz="948507">
              <a:defRPr/>
            </a:pPr>
            <a:r>
              <a:rPr lang="en-US" dirty="0" smtClean="0">
                <a:latin typeface="Tahoma" pitchFamily="34" charset="0"/>
              </a:rPr>
              <a:t>Example of how strengths work –</a:t>
            </a:r>
          </a:p>
          <a:p>
            <a:pPr defTabSz="948507">
              <a:defRPr/>
            </a:pPr>
            <a:r>
              <a:rPr lang="en-US" dirty="0" smtClean="0">
                <a:latin typeface="Tahoma" pitchFamily="34" charset="0"/>
              </a:rPr>
              <a:t>Knowledge: A teacher, who understands the issues of his students, and how they relate to his ideas.</a:t>
            </a:r>
          </a:p>
          <a:p>
            <a:pPr defTabSz="948507">
              <a:defRPr/>
            </a:pPr>
            <a:r>
              <a:rPr lang="en-US" dirty="0" smtClean="0">
                <a:latin typeface="Tahoma" pitchFamily="34" charset="0"/>
              </a:rPr>
              <a:t>Skill: A teacher, who has practiced articulating his ideas, so others understand them.</a:t>
            </a:r>
          </a:p>
          <a:p>
            <a:pPr defTabSz="948507">
              <a:defRPr/>
            </a:pPr>
            <a:r>
              <a:rPr lang="en-US" dirty="0" smtClean="0">
                <a:latin typeface="Tahoma" pitchFamily="34" charset="0"/>
              </a:rPr>
              <a:t>Talent: A teacher, who has exciting ideas that captivate students.</a:t>
            </a:r>
          </a:p>
          <a:p>
            <a:pPr defTabSz="948507">
              <a:defRPr/>
            </a:pPr>
            <a:endParaRPr lang="en-US" dirty="0" smtClean="0">
              <a:latin typeface="Tahoma" pitchFamily="34" charset="0"/>
            </a:endParaRPr>
          </a:p>
          <a:p>
            <a:pPr defTabSz="948507">
              <a:defRPr/>
            </a:pPr>
            <a:r>
              <a:rPr lang="en-US" dirty="0" smtClean="0">
                <a:latin typeface="Tahoma" pitchFamily="34" charset="0"/>
              </a:rPr>
              <a:t>Reflection on strengths own report and strengths – did you find the themes accurate? Any surprises?</a:t>
            </a:r>
          </a:p>
          <a:p>
            <a:pPr defTabSz="948507">
              <a:defRPr/>
            </a:pPr>
            <a:endParaRPr lang="en-US" dirty="0" smtClean="0">
              <a:latin typeface="Tahoma" pitchFamily="34" charset="0"/>
            </a:endParaRPr>
          </a:p>
          <a:p>
            <a:pPr defTabSz="948507">
              <a:defRPr/>
            </a:pPr>
            <a:r>
              <a:rPr lang="en-US" dirty="0" smtClean="0">
                <a:latin typeface="Tahoma" pitchFamily="34" charset="0"/>
              </a:rPr>
              <a:t>Typically strengths are apparent from an early age.  You may have gotten in trouble for some of your strengths as a child. (i.e.</a:t>
            </a:r>
            <a:r>
              <a:rPr lang="en-US" baseline="0" dirty="0" smtClean="0">
                <a:latin typeface="Tahoma" pitchFamily="34" charset="0"/>
              </a:rPr>
              <a:t> example – being argumentative/strategic)</a:t>
            </a:r>
            <a:r>
              <a:rPr lang="en-US" dirty="0" smtClean="0">
                <a:latin typeface="Tahoma" pitchFamily="34" charset="0"/>
              </a:rPr>
              <a:t> </a:t>
            </a:r>
            <a:endParaRPr lang="en-US" i="0" dirty="0" smtClean="0"/>
          </a:p>
        </p:txBody>
      </p:sp>
      <p:sp>
        <p:nvSpPr>
          <p:cNvPr id="4" name="Slide Number Placeholder 3"/>
          <p:cNvSpPr>
            <a:spLocks noGrp="1"/>
          </p:cNvSpPr>
          <p:nvPr>
            <p:ph type="sldNum" sz="quarter" idx="10"/>
          </p:nvPr>
        </p:nvSpPr>
        <p:spPr/>
        <p:txBody>
          <a:bodyPr/>
          <a:lstStyle/>
          <a:p>
            <a:fld id="{1CC003FE-0CAB-48C9-A5A7-3D96A8F481C6}" type="slidenum">
              <a:rPr lang="en-US" smtClean="0"/>
              <a:pPr/>
              <a:t>5</a:t>
            </a:fld>
            <a:endParaRPr lang="en-US"/>
          </a:p>
        </p:txBody>
      </p:sp>
    </p:spTree>
    <p:extLst>
      <p:ext uri="{BB962C8B-B14F-4D97-AF65-F5344CB8AC3E}">
        <p14:creationId xmlns:p14="http://schemas.microsoft.com/office/powerpoint/2010/main" val="35248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facts – top strength (both men and women) is achiever, strength least likely to appear in your top 5 is </a:t>
            </a:r>
            <a:r>
              <a:rPr lang="en-US" dirty="0" smtClean="0"/>
              <a:t>discipline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two individuals have the same Top Five in the same order.</a:t>
            </a:r>
          </a:p>
          <a:p>
            <a:endParaRPr lang="en-US" dirty="0" smtClean="0"/>
          </a:p>
          <a:p>
            <a:r>
              <a:rPr lang="en-US" dirty="0" smtClean="0"/>
              <a:t>Why does Gallup only give you the “Top Five?”</a:t>
            </a:r>
          </a:p>
          <a:p>
            <a:endParaRPr lang="en-US" dirty="0" smtClean="0"/>
          </a:p>
          <a:p>
            <a:r>
              <a:rPr lang="en-US" dirty="0" smtClean="0"/>
              <a:t>How many people tend to ruminate on the negatives instead of the positives?  That’s why.  It is a natural instinct to focus on the “negatives” or “constructive feedback” or things we need to work on.  However, research shows (and the HBR article explained) that individuals make much more significant gains when they focus on their natural skills and talents – the things that are positive, right, and good.</a:t>
            </a:r>
          </a:p>
          <a:p>
            <a:endParaRPr lang="en-US" dirty="0" smtClean="0"/>
          </a:p>
          <a:p>
            <a:r>
              <a:rPr lang="en-US" dirty="0" smtClean="0"/>
              <a:t>This is not to say that we should stop striving to improve or learn.  It just means that it will take way more resources (time, energy, financial) to make the same amount of gain in a improvement area than it would to make the same gain in a naturally strong area.</a:t>
            </a:r>
          </a:p>
          <a:p>
            <a:endParaRPr lang="en-US" dirty="0"/>
          </a:p>
        </p:txBody>
      </p:sp>
      <p:sp>
        <p:nvSpPr>
          <p:cNvPr id="4" name="Slide Number Placeholder 3"/>
          <p:cNvSpPr>
            <a:spLocks noGrp="1"/>
          </p:cNvSpPr>
          <p:nvPr>
            <p:ph type="sldNum" sz="quarter" idx="10"/>
          </p:nvPr>
        </p:nvSpPr>
        <p:spPr/>
        <p:txBody>
          <a:bodyPr/>
          <a:lstStyle/>
          <a:p>
            <a:fld id="{1CC003FE-0CAB-48C9-A5A7-3D96A8F481C6}" type="slidenum">
              <a:rPr lang="en-US" smtClean="0"/>
              <a:pPr/>
              <a:t>6</a:t>
            </a:fld>
            <a:endParaRPr lang="en-US"/>
          </a:p>
        </p:txBody>
      </p:sp>
    </p:spTree>
    <p:extLst>
      <p:ext uri="{BB962C8B-B14F-4D97-AF65-F5344CB8AC3E}">
        <p14:creationId xmlns:p14="http://schemas.microsoft.com/office/powerpoint/2010/main" val="165891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a:t>
            </a:r>
            <a:r>
              <a:rPr lang="en-US" baseline="0" dirty="0" smtClean="0"/>
              <a:t> will individually complete the “At My Best” Worksheet.  Allow 10-15 minutes for completion.  Group discussion to follow.  </a:t>
            </a:r>
            <a:endParaRPr lang="en-US" dirty="0"/>
          </a:p>
        </p:txBody>
      </p:sp>
      <p:sp>
        <p:nvSpPr>
          <p:cNvPr id="4" name="Slide Number Placeholder 3"/>
          <p:cNvSpPr>
            <a:spLocks noGrp="1"/>
          </p:cNvSpPr>
          <p:nvPr>
            <p:ph type="sldNum" sz="quarter" idx="10"/>
          </p:nvPr>
        </p:nvSpPr>
        <p:spPr/>
        <p:txBody>
          <a:bodyPr/>
          <a:lstStyle/>
          <a:p>
            <a:fld id="{1CC003FE-0CAB-48C9-A5A7-3D96A8F481C6}" type="slidenum">
              <a:rPr lang="en-US" smtClean="0"/>
              <a:pPr/>
              <a:t>7</a:t>
            </a:fld>
            <a:endParaRPr lang="en-US"/>
          </a:p>
        </p:txBody>
      </p:sp>
    </p:spTree>
    <p:extLst>
      <p:ext uri="{BB962C8B-B14F-4D97-AF65-F5344CB8AC3E}">
        <p14:creationId xmlns:p14="http://schemas.microsoft.com/office/powerpoint/2010/main" val="169737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0C8C-8572-4478-8212-55935A886856}" type="slidenum">
              <a:rPr lang="en-US" smtClean="0"/>
              <a:t>8</a:t>
            </a:fld>
            <a:endParaRPr lang="en-US" dirty="0"/>
          </a:p>
        </p:txBody>
      </p:sp>
    </p:spTree>
    <p:extLst>
      <p:ext uri="{BB962C8B-B14F-4D97-AF65-F5344CB8AC3E}">
        <p14:creationId xmlns:p14="http://schemas.microsoft.com/office/powerpoint/2010/main" val="34440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0C8C-8572-4478-8212-55935A886856}" type="slidenum">
              <a:rPr lang="en-US" smtClean="0"/>
              <a:t>9</a:t>
            </a:fld>
            <a:endParaRPr lang="en-US" dirty="0"/>
          </a:p>
        </p:txBody>
      </p:sp>
    </p:spTree>
    <p:extLst>
      <p:ext uri="{BB962C8B-B14F-4D97-AF65-F5344CB8AC3E}">
        <p14:creationId xmlns:p14="http://schemas.microsoft.com/office/powerpoint/2010/main" val="527995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AE6A4025-7346-4F69-9105-08EDBFBB63C2}" type="datetimeFigureOut">
              <a:rPr lang="en-US" smtClean="0"/>
              <a:pPr/>
              <a:t>8/2/2017</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28892A4-84E2-4062-99D5-1765FB1E1BE0}" type="slidenum">
              <a:rPr lang="en-US" smtClean="0"/>
              <a:pPr/>
              <a:t>‹#›</a:t>
            </a:fld>
            <a:endParaRPr lang="en-US"/>
          </a:p>
        </p:txBody>
      </p:sp>
    </p:spTree>
    <p:extLst>
      <p:ext uri="{BB962C8B-B14F-4D97-AF65-F5344CB8AC3E}">
        <p14:creationId xmlns:p14="http://schemas.microsoft.com/office/powerpoint/2010/main" val="240792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A4025-7346-4F69-9105-08EDBFBB63C2}"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130645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A4025-7346-4F69-9105-08EDBFBB63C2}"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28286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A4025-7346-4F69-9105-08EDBFBB63C2}"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974389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A4025-7346-4F69-9105-08EDBFBB63C2}"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3116090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6A4025-7346-4F69-9105-08EDBFBB63C2}"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2293543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6A4025-7346-4F69-9105-08EDBFBB63C2}"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235903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A4025-7346-4F69-9105-08EDBFBB63C2}"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276500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A4025-7346-4F69-9105-08EDBFBB63C2}"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194982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A4025-7346-4F69-9105-08EDBFBB63C2}"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28892A4-84E2-4062-99D5-1765FB1E1BE0}" type="slidenum">
              <a:rPr lang="en-US" smtClean="0"/>
              <a:pPr/>
              <a:t>‹#›</a:t>
            </a:fld>
            <a:endParaRPr lang="en-US"/>
          </a:p>
        </p:txBody>
      </p:sp>
    </p:spTree>
    <p:extLst>
      <p:ext uri="{BB962C8B-B14F-4D97-AF65-F5344CB8AC3E}">
        <p14:creationId xmlns:p14="http://schemas.microsoft.com/office/powerpoint/2010/main" val="145792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A4025-7346-4F69-9105-08EDBFBB63C2}"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28892A4-84E2-4062-99D5-1765FB1E1BE0}" type="slidenum">
              <a:rPr lang="en-US" smtClean="0"/>
              <a:pPr/>
              <a:t>‹#›</a:t>
            </a:fld>
            <a:endParaRPr lang="en-US"/>
          </a:p>
        </p:txBody>
      </p:sp>
    </p:spTree>
    <p:extLst>
      <p:ext uri="{BB962C8B-B14F-4D97-AF65-F5344CB8AC3E}">
        <p14:creationId xmlns:p14="http://schemas.microsoft.com/office/powerpoint/2010/main" val="234302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A4025-7346-4F69-9105-08EDBFBB63C2}"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28892A4-84E2-4062-99D5-1765FB1E1BE0}" type="slidenum">
              <a:rPr lang="en-US" smtClean="0"/>
              <a:pPr/>
              <a:t>‹#›</a:t>
            </a:fld>
            <a:endParaRPr lang="en-US"/>
          </a:p>
        </p:txBody>
      </p:sp>
    </p:spTree>
    <p:extLst>
      <p:ext uri="{BB962C8B-B14F-4D97-AF65-F5344CB8AC3E}">
        <p14:creationId xmlns:p14="http://schemas.microsoft.com/office/powerpoint/2010/main" val="119958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A4025-7346-4F69-9105-08EDBFBB63C2}"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28892A4-84E2-4062-99D5-1765FB1E1BE0}" type="slidenum">
              <a:rPr lang="en-US" smtClean="0"/>
              <a:pPr/>
              <a:t>‹#›</a:t>
            </a:fld>
            <a:endParaRPr lang="en-US"/>
          </a:p>
        </p:txBody>
      </p:sp>
    </p:spTree>
    <p:extLst>
      <p:ext uri="{BB962C8B-B14F-4D97-AF65-F5344CB8AC3E}">
        <p14:creationId xmlns:p14="http://schemas.microsoft.com/office/powerpoint/2010/main" val="415008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A4025-7346-4F69-9105-08EDBFBB63C2}"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28892A4-84E2-4062-99D5-1765FB1E1BE0}" type="slidenum">
              <a:rPr lang="en-US" smtClean="0"/>
              <a:pPr/>
              <a:t>‹#›</a:t>
            </a:fld>
            <a:endParaRPr lang="en-US"/>
          </a:p>
        </p:txBody>
      </p:sp>
    </p:spTree>
    <p:extLst>
      <p:ext uri="{BB962C8B-B14F-4D97-AF65-F5344CB8AC3E}">
        <p14:creationId xmlns:p14="http://schemas.microsoft.com/office/powerpoint/2010/main" val="233478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A4025-7346-4F69-9105-08EDBFBB63C2}"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122396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A4025-7346-4F69-9105-08EDBFBB63C2}"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211871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A4025-7346-4F69-9105-08EDBFBB63C2}"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28892A4-84E2-4062-99D5-1765FB1E1BE0}" type="slidenum">
              <a:rPr lang="en-US" smtClean="0"/>
              <a:pPr/>
              <a:t>‹#›</a:t>
            </a:fld>
            <a:endParaRPr lang="en-US"/>
          </a:p>
        </p:txBody>
      </p:sp>
    </p:spTree>
    <p:extLst>
      <p:ext uri="{BB962C8B-B14F-4D97-AF65-F5344CB8AC3E}">
        <p14:creationId xmlns:p14="http://schemas.microsoft.com/office/powerpoint/2010/main" val="336426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AE6A4025-7346-4F69-9105-08EDBFBB63C2}" type="datetimeFigureOut">
              <a:rPr lang="en-US" smtClean="0"/>
              <a:pPr/>
              <a:t>8/2/2017</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628892A4-84E2-4062-99D5-1765FB1E1BE0}" type="slidenum">
              <a:rPr lang="en-US" smtClean="0"/>
              <a:pPr/>
              <a:t>‹#›</a:t>
            </a:fld>
            <a:endParaRPr lang="en-US"/>
          </a:p>
        </p:txBody>
      </p:sp>
    </p:spTree>
    <p:extLst>
      <p:ext uri="{BB962C8B-B14F-4D97-AF65-F5344CB8AC3E}">
        <p14:creationId xmlns:p14="http://schemas.microsoft.com/office/powerpoint/2010/main" val="27375469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3581400" cy="2133600"/>
          </a:xfrm>
        </p:spPr>
        <p:txBody>
          <a:bodyPr>
            <a:normAutofit fontScale="90000"/>
          </a:bodyPr>
          <a:lstStyle/>
          <a:p>
            <a:r>
              <a:rPr lang="en-US" sz="3600" dirty="0" smtClean="0"/>
              <a:t>MEAC 2017: Developing </a:t>
            </a:r>
            <a:r>
              <a:rPr lang="en-US" sz="3600" dirty="0" smtClean="0"/>
              <a:t>and Understanding Your Strengths</a:t>
            </a:r>
            <a:endParaRPr lang="en-US" sz="3600" dirty="0"/>
          </a:p>
        </p:txBody>
      </p:sp>
      <p:sp>
        <p:nvSpPr>
          <p:cNvPr id="3" name="Subtitle 2"/>
          <p:cNvSpPr>
            <a:spLocks noGrp="1"/>
          </p:cNvSpPr>
          <p:nvPr>
            <p:ph type="subTitle" idx="1"/>
          </p:nvPr>
        </p:nvSpPr>
        <p:spPr>
          <a:xfrm>
            <a:off x="723900" y="3429000"/>
            <a:ext cx="7086600" cy="1090061"/>
          </a:xfrm>
        </p:spPr>
        <p:txBody>
          <a:bodyPr>
            <a:normAutofit/>
          </a:bodyPr>
          <a:lstStyle/>
          <a:p>
            <a:r>
              <a:rPr lang="en-US" dirty="0" smtClean="0"/>
              <a:t>Lori </a:t>
            </a:r>
            <a:r>
              <a:rPr lang="en-US" dirty="0" err="1" smtClean="0"/>
              <a:t>RodefeLD</a:t>
            </a:r>
            <a:r>
              <a:rPr lang="en-US" dirty="0" smtClean="0"/>
              <a:t>, Monroe Clinic</a:t>
            </a:r>
          </a:p>
          <a:p>
            <a:r>
              <a:rPr lang="en-US" dirty="0" smtClean="0"/>
              <a:t>Michelle </a:t>
            </a:r>
            <a:r>
              <a:rPr lang="en-US" dirty="0" err="1" smtClean="0"/>
              <a:t>Grosch</a:t>
            </a:r>
            <a:r>
              <a:rPr lang="en-US" dirty="0" smtClean="0"/>
              <a:t>, UW Department of Anesthesiology</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685801"/>
            <a:ext cx="6343202" cy="951164"/>
          </a:xfrm>
        </p:spPr>
        <p:txBody>
          <a:bodyPr>
            <a:noAutofit/>
          </a:bodyPr>
          <a:lstStyle/>
          <a:p>
            <a:r>
              <a:rPr lang="en-US" sz="3800" dirty="0" smtClean="0"/>
              <a:t>Three Key Findings in Strengths Research</a:t>
            </a:r>
            <a:endParaRPr lang="en-US" sz="38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The most effective leaders are always investing in </a:t>
            </a:r>
            <a:r>
              <a:rPr lang="en-US" b="1" dirty="0" smtClean="0"/>
              <a:t>strengths</a:t>
            </a:r>
            <a:r>
              <a:rPr lang="en-US" dirty="0" smtClean="0"/>
              <a:t>.</a:t>
            </a:r>
          </a:p>
          <a:p>
            <a:pPr marL="514350" indent="-514350">
              <a:buFont typeface="+mj-lt"/>
              <a:buAutoNum type="arabicPeriod"/>
            </a:pPr>
            <a:r>
              <a:rPr lang="en-US" dirty="0" smtClean="0"/>
              <a:t>The </a:t>
            </a:r>
            <a:r>
              <a:rPr lang="en-US" dirty="0" smtClean="0"/>
              <a:t>most effective leaders surround themselves with the right people and then </a:t>
            </a:r>
            <a:r>
              <a:rPr lang="en-US" b="1" dirty="0" smtClean="0"/>
              <a:t>maximize their team</a:t>
            </a:r>
            <a:r>
              <a:rPr lang="en-US" dirty="0" smtClean="0"/>
              <a:t>.</a:t>
            </a:r>
          </a:p>
          <a:p>
            <a:pPr marL="514350" indent="-514350">
              <a:buFont typeface="+mj-lt"/>
              <a:buAutoNum type="arabicPeriod"/>
            </a:pPr>
            <a:r>
              <a:rPr lang="en-US" dirty="0" smtClean="0"/>
              <a:t>The </a:t>
            </a:r>
            <a:r>
              <a:rPr lang="en-US" dirty="0" smtClean="0"/>
              <a:t>most effective leaders </a:t>
            </a:r>
            <a:r>
              <a:rPr lang="en-US" b="1" dirty="0" smtClean="0"/>
              <a:t>understand their followers</a:t>
            </a:r>
            <a:r>
              <a:rPr lang="en-US" dirty="0" smtClean="0"/>
              <a:t>’ needs.</a:t>
            </a:r>
            <a:endParaRPr lang="en-US" dirty="0"/>
          </a:p>
        </p:txBody>
      </p:sp>
    </p:spTree>
    <p:custDataLst>
      <p:tags r:id="rId1"/>
    </p:custDataLst>
    <p:extLst>
      <p:ext uri="{BB962C8B-B14F-4D97-AF65-F5344CB8AC3E}">
        <p14:creationId xmlns:p14="http://schemas.microsoft.com/office/powerpoint/2010/main" val="1746695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smtClean="0"/>
              <a:t>Consider someone you view as a leader and someone you would “follow.”</a:t>
            </a:r>
            <a:endParaRPr lang="en-US" sz="4000" dirty="0"/>
          </a:p>
        </p:txBody>
      </p:sp>
      <p:sp>
        <p:nvSpPr>
          <p:cNvPr id="7" name="Subtitle 6"/>
          <p:cNvSpPr>
            <a:spLocks noGrp="1"/>
          </p:cNvSpPr>
          <p:nvPr>
            <p:ph type="subTitle" idx="1"/>
          </p:nvPr>
        </p:nvSpPr>
        <p:spPr/>
        <p:txBody>
          <a:bodyPr/>
          <a:lstStyle/>
          <a:p>
            <a:endParaRPr lang="en-US" dirty="0" smtClean="0"/>
          </a:p>
          <a:p>
            <a:r>
              <a:rPr lang="en-US" dirty="0" smtClean="0"/>
              <a:t>Why would you follow that person?</a:t>
            </a:r>
          </a:p>
        </p:txBody>
      </p:sp>
    </p:spTree>
    <p:custDataLst>
      <p:tags r:id="rId1"/>
    </p:custDataLst>
    <p:extLst>
      <p:ext uri="{BB962C8B-B14F-4D97-AF65-F5344CB8AC3E}">
        <p14:creationId xmlns:p14="http://schemas.microsoft.com/office/powerpoint/2010/main" val="3809137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 Four Basic Needs</a:t>
            </a:r>
            <a:endParaRPr lang="en-US" dirty="0"/>
          </a:p>
        </p:txBody>
      </p:sp>
      <p:sp>
        <p:nvSpPr>
          <p:cNvPr id="3" name="Content Placeholder 2"/>
          <p:cNvSpPr>
            <a:spLocks noGrp="1"/>
          </p:cNvSpPr>
          <p:nvPr>
            <p:ph idx="1"/>
          </p:nvPr>
        </p:nvSpPr>
        <p:spPr>
          <a:xfrm>
            <a:off x="609600" y="2590800"/>
            <a:ext cx="7924800" cy="3429000"/>
          </a:xfrm>
        </p:spPr>
        <p:txBody>
          <a:bodyPr>
            <a:normAutofit/>
          </a:bodyPr>
          <a:lstStyle/>
          <a:p>
            <a:pPr marL="514350" indent="-514350">
              <a:buFont typeface="+mj-lt"/>
              <a:buAutoNum type="arabicPeriod"/>
            </a:pPr>
            <a:r>
              <a:rPr lang="en-US" sz="2800" dirty="0" smtClean="0"/>
              <a:t>Trust </a:t>
            </a:r>
            <a:r>
              <a:rPr lang="en-US" sz="2000" dirty="0" smtClean="0"/>
              <a:t>(honesty, integrity, &amp; respect)</a:t>
            </a:r>
          </a:p>
          <a:p>
            <a:pPr marL="514350" indent="-514350">
              <a:buFont typeface="+mj-lt"/>
              <a:buAutoNum type="arabicPeriod"/>
            </a:pPr>
            <a:r>
              <a:rPr lang="en-US" sz="2800" dirty="0" smtClean="0"/>
              <a:t>Compassion</a:t>
            </a:r>
            <a:r>
              <a:rPr lang="en-US" sz="2000" dirty="0" smtClean="0"/>
              <a:t> </a:t>
            </a:r>
            <a:r>
              <a:rPr lang="en-US" sz="2000" dirty="0" smtClean="0"/>
              <a:t>(caring, friendship, happiness, &amp; love)</a:t>
            </a:r>
          </a:p>
          <a:p>
            <a:pPr marL="514350" indent="-514350">
              <a:buFont typeface="+mj-lt"/>
              <a:buAutoNum type="arabicPeriod"/>
            </a:pPr>
            <a:r>
              <a:rPr lang="en-US" sz="2800" dirty="0" smtClean="0"/>
              <a:t>Stability </a:t>
            </a:r>
            <a:r>
              <a:rPr lang="en-US" sz="2000" dirty="0" smtClean="0"/>
              <a:t>(security, strength, support, &amp; peace)</a:t>
            </a:r>
          </a:p>
          <a:p>
            <a:pPr marL="514350" indent="-514350">
              <a:buFont typeface="+mj-lt"/>
              <a:buAutoNum type="arabicPeriod"/>
            </a:pPr>
            <a:r>
              <a:rPr lang="en-US" sz="2800" dirty="0" smtClean="0"/>
              <a:t>Hope</a:t>
            </a:r>
            <a:r>
              <a:rPr lang="en-US" sz="2000" dirty="0" smtClean="0"/>
              <a:t> </a:t>
            </a:r>
            <a:r>
              <a:rPr lang="en-US" sz="2000" dirty="0" smtClean="0"/>
              <a:t>(direction, faith, &amp; guidance)</a:t>
            </a:r>
            <a:endParaRPr lang="en-US" sz="2800" dirty="0"/>
          </a:p>
        </p:txBody>
      </p:sp>
    </p:spTree>
    <p:custDataLst>
      <p:tags r:id="rId1"/>
    </p:custDataLst>
    <p:extLst>
      <p:ext uri="{BB962C8B-B14F-4D97-AF65-F5344CB8AC3E}">
        <p14:creationId xmlns:p14="http://schemas.microsoft.com/office/powerpoint/2010/main" val="1928968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829760" cy="709865"/>
          </a:xfrm>
        </p:spPr>
        <p:txBody>
          <a:bodyPr/>
          <a:lstStyle/>
          <a:p>
            <a:r>
              <a:rPr lang="en-US" sz="2400" dirty="0"/>
              <a:t>The (Very Different)Strengths of Leaders</a:t>
            </a:r>
          </a:p>
        </p:txBody>
      </p:sp>
      <p:graphicFrame>
        <p:nvGraphicFramePr>
          <p:cNvPr id="5" name="Table 4"/>
          <p:cNvGraphicFramePr>
            <a:graphicFrameLocks noGrp="1"/>
          </p:cNvGraphicFramePr>
          <p:nvPr>
            <p:extLst>
              <p:ext uri="{D42A27DB-BD31-4B8C-83A1-F6EECF244321}">
                <p14:modId xmlns:p14="http://schemas.microsoft.com/office/powerpoint/2010/main" val="4090707382"/>
              </p:ext>
            </p:extLst>
          </p:nvPr>
        </p:nvGraphicFramePr>
        <p:xfrm>
          <a:off x="457200" y="2590800"/>
          <a:ext cx="8077200" cy="3505200"/>
        </p:xfrm>
        <a:graphic>
          <a:graphicData uri="http://schemas.openxmlformats.org/drawingml/2006/table">
            <a:tbl>
              <a:tblPr firstRow="1" bandRow="1">
                <a:tableStyleId>{5C22544A-7EE6-4342-B048-85BDC9FD1C3A}</a:tableStyleId>
              </a:tblPr>
              <a:tblGrid>
                <a:gridCol w="1972340"/>
                <a:gridCol w="2066260"/>
                <a:gridCol w="1972340"/>
                <a:gridCol w="2066260"/>
              </a:tblGrid>
              <a:tr h="1154151">
                <a:tc>
                  <a:txBody>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Wendy Kopp</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Founder and CEO</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Teach for America</a:t>
                      </a:r>
                    </a:p>
                    <a:p>
                      <a:endParaRPr lang="en-US" dirty="0"/>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Brad Anderson</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CEO</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Best Buy</a:t>
                      </a:r>
                    </a:p>
                    <a:p>
                      <a:endParaRPr lang="en-US" dirty="0"/>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Simon Cooper</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President</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The Ritz Carlton</a:t>
                      </a:r>
                    </a:p>
                    <a:p>
                      <a:endParaRPr lang="en-US" dirty="0"/>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err="1" smtClean="0">
                          <a:ln>
                            <a:noFill/>
                          </a:ln>
                          <a:solidFill>
                            <a:prstClr val="black">
                              <a:lumMod val="75000"/>
                              <a:lumOff val="25000"/>
                            </a:prstClr>
                          </a:solidFill>
                          <a:effectLst/>
                          <a:uLnTx/>
                          <a:uFillTx/>
                          <a:latin typeface="Helvetica" pitchFamily="34" charset="0"/>
                          <a:ea typeface="+mn-ea"/>
                          <a:cs typeface="Helvetica" pitchFamily="34" charset="0"/>
                        </a:rPr>
                        <a:t>Mervyn</a:t>
                      </a: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 Davies</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Chairman</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200" b="0" i="0" u="none" strike="noStrike" kern="1200" cap="none" spc="0" normalizeH="0" baseline="0" noProof="0" dirty="0" smtClean="0">
                          <a:ln>
                            <a:noFill/>
                          </a:ln>
                          <a:solidFill>
                            <a:prstClr val="black">
                              <a:lumMod val="75000"/>
                              <a:lumOff val="25000"/>
                            </a:prstClr>
                          </a:solidFill>
                          <a:effectLst/>
                          <a:uLnTx/>
                          <a:uFillTx/>
                          <a:latin typeface="Helvetica" pitchFamily="34" charset="0"/>
                          <a:ea typeface="+mn-ea"/>
                          <a:cs typeface="Helvetica" pitchFamily="34" charset="0"/>
                        </a:rPr>
                        <a:t>Standard Chartered</a:t>
                      </a:r>
                    </a:p>
                    <a:p>
                      <a:endParaRPr lang="en-US" dirty="0"/>
                    </a:p>
                  </a:txBody>
                  <a:tcPr/>
                </a:tc>
              </a:tr>
              <a:tr h="2351049">
                <a:tc>
                  <a:txBody>
                    <a:bodyPr/>
                    <a:lstStyle/>
                    <a:p>
                      <a:pPr marL="0" indent="0">
                        <a:buNone/>
                      </a:pPr>
                      <a:r>
                        <a:rPr lang="en-US" sz="1600" dirty="0" smtClean="0">
                          <a:latin typeface="Arial" panose="020B0604020202020204" pitchFamily="34" charset="0"/>
                          <a:cs typeface="Arial" panose="020B0604020202020204" pitchFamily="34" charset="0"/>
                        </a:rPr>
                        <a:t>Achiever</a:t>
                      </a:r>
                    </a:p>
                    <a:p>
                      <a:pPr marL="0" indent="0">
                        <a:buNone/>
                      </a:pPr>
                      <a:r>
                        <a:rPr lang="en-US" sz="1600" dirty="0" smtClean="0">
                          <a:latin typeface="Arial" panose="020B0604020202020204" pitchFamily="34" charset="0"/>
                          <a:cs typeface="Arial" panose="020B0604020202020204" pitchFamily="34" charset="0"/>
                        </a:rPr>
                        <a:t>Competition</a:t>
                      </a:r>
                    </a:p>
                    <a:p>
                      <a:pPr marL="0" indent="0">
                        <a:buNone/>
                      </a:pPr>
                      <a:r>
                        <a:rPr lang="en-US" sz="1600" dirty="0" smtClean="0">
                          <a:latin typeface="Arial" panose="020B0604020202020204" pitchFamily="34" charset="0"/>
                          <a:cs typeface="Arial" panose="020B0604020202020204" pitchFamily="34" charset="0"/>
                        </a:rPr>
                        <a:t>Responsibility</a:t>
                      </a:r>
                    </a:p>
                    <a:p>
                      <a:pPr marL="0" indent="0">
                        <a:buNone/>
                      </a:pPr>
                      <a:r>
                        <a:rPr lang="en-US" sz="1600" dirty="0" smtClean="0">
                          <a:latin typeface="Arial" panose="020B0604020202020204" pitchFamily="34" charset="0"/>
                          <a:cs typeface="Arial" panose="020B0604020202020204" pitchFamily="34" charset="0"/>
                        </a:rPr>
                        <a:t>Relator</a:t>
                      </a:r>
                    </a:p>
                    <a:p>
                      <a:pPr marL="0" indent="0">
                        <a:buNone/>
                      </a:pPr>
                      <a:r>
                        <a:rPr lang="en-US" sz="1600" dirty="0" smtClean="0">
                          <a:latin typeface="Arial" panose="020B0604020202020204" pitchFamily="34" charset="0"/>
                          <a:cs typeface="Arial" panose="020B0604020202020204" pitchFamily="34" charset="0"/>
                        </a:rPr>
                        <a:t>Strategic</a:t>
                      </a:r>
                    </a:p>
                    <a:p>
                      <a:endParaRPr lang="en-US" sz="1600" dirty="0">
                        <a:latin typeface="Arial" panose="020B0604020202020204" pitchFamily="34" charset="0"/>
                        <a:cs typeface="Arial" panose="020B0604020202020204" pitchFamily="34" charset="0"/>
                      </a:endParaRPr>
                    </a:p>
                  </a:txBody>
                  <a:tcPr/>
                </a:tc>
                <a:tc>
                  <a:txBody>
                    <a:bodyPr/>
                    <a:lstStyle/>
                    <a:p>
                      <a:pPr marL="0" indent="0">
                        <a:buNone/>
                      </a:pPr>
                      <a:r>
                        <a:rPr lang="en-US" sz="1600" dirty="0" smtClean="0">
                          <a:latin typeface="Arial" panose="020B0604020202020204" pitchFamily="34" charset="0"/>
                          <a:cs typeface="Arial" panose="020B0604020202020204" pitchFamily="34" charset="0"/>
                        </a:rPr>
                        <a:t>Context</a:t>
                      </a:r>
                    </a:p>
                    <a:p>
                      <a:pPr marL="0" indent="0">
                        <a:buNone/>
                      </a:pPr>
                      <a:r>
                        <a:rPr lang="en-US" sz="1600" dirty="0" smtClean="0">
                          <a:latin typeface="Arial" panose="020B0604020202020204" pitchFamily="34" charset="0"/>
                          <a:cs typeface="Arial" panose="020B0604020202020204" pitchFamily="34" charset="0"/>
                        </a:rPr>
                        <a:t>Ideation</a:t>
                      </a:r>
                    </a:p>
                    <a:p>
                      <a:pPr marL="0" indent="0">
                        <a:buNone/>
                      </a:pPr>
                      <a:r>
                        <a:rPr lang="en-US" sz="1600" dirty="0" smtClean="0">
                          <a:latin typeface="Arial" panose="020B0604020202020204" pitchFamily="34" charset="0"/>
                          <a:cs typeface="Arial" panose="020B0604020202020204" pitchFamily="34" charset="0"/>
                        </a:rPr>
                        <a:t>Input</a:t>
                      </a:r>
                    </a:p>
                    <a:p>
                      <a:pPr marL="0" indent="0">
                        <a:buNone/>
                      </a:pPr>
                      <a:r>
                        <a:rPr lang="en-US" sz="1600" dirty="0" smtClean="0">
                          <a:latin typeface="Arial" panose="020B0604020202020204" pitchFamily="34" charset="0"/>
                          <a:cs typeface="Arial" panose="020B0604020202020204" pitchFamily="34" charset="0"/>
                        </a:rPr>
                        <a:t>Learner</a:t>
                      </a:r>
                    </a:p>
                    <a:p>
                      <a:pPr marL="0" indent="0">
                        <a:buNone/>
                      </a:pPr>
                      <a:r>
                        <a:rPr lang="en-US" sz="1600" dirty="0" smtClean="0">
                          <a:latin typeface="Arial" panose="020B0604020202020204" pitchFamily="34" charset="0"/>
                          <a:cs typeface="Arial" panose="020B0604020202020204" pitchFamily="34" charset="0"/>
                        </a:rPr>
                        <a:t>Connectedness</a:t>
                      </a:r>
                    </a:p>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err="1"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Maximizer</a:t>
                      </a:r>
                      <a:endPar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Woo</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Arranger</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Activator</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Significance</a:t>
                      </a:r>
                    </a:p>
                    <a:p>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Achiever</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Futuristic</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Positivity</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Relator</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Learner</a:t>
                      </a:r>
                    </a:p>
                    <a:p>
                      <a:endParaRPr lang="en-US" sz="1600" dirty="0">
                        <a:latin typeface="Arial" panose="020B0604020202020204" pitchFamily="34" charset="0"/>
                        <a:cs typeface="Arial" panose="020B0604020202020204" pitchFamily="34" charset="0"/>
                      </a:endParaRPr>
                    </a:p>
                  </a:txBody>
                  <a:tcPr/>
                </a:tc>
              </a:tr>
            </a:tbl>
          </a:graphicData>
        </a:graphic>
      </p:graphicFrame>
    </p:spTree>
    <p:custDataLst>
      <p:tags r:id="rId1"/>
    </p:custDataLst>
    <p:extLst>
      <p:ext uri="{BB962C8B-B14F-4D97-AF65-F5344CB8AC3E}">
        <p14:creationId xmlns:p14="http://schemas.microsoft.com/office/powerpoint/2010/main" val="140647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458634" cy="914400"/>
          </a:xfrm>
        </p:spPr>
        <p:txBody>
          <a:bodyPr/>
          <a:lstStyle/>
          <a:p>
            <a:r>
              <a:rPr lang="en-US" b="1" dirty="0" smtClean="0">
                <a:solidFill>
                  <a:schemeClr val="bg1"/>
                </a:solidFill>
              </a:rPr>
              <a:t>Vision Board Exercise</a:t>
            </a:r>
            <a:endParaRPr lang="en-US" dirty="0">
              <a:solidFill>
                <a:schemeClr val="bg1"/>
              </a:solidFill>
            </a:endParaRPr>
          </a:p>
        </p:txBody>
      </p:sp>
      <p:sp>
        <p:nvSpPr>
          <p:cNvPr id="3" name="Content Placeholder 2"/>
          <p:cNvSpPr>
            <a:spLocks noGrp="1"/>
          </p:cNvSpPr>
          <p:nvPr>
            <p:ph idx="1"/>
          </p:nvPr>
        </p:nvSpPr>
        <p:spPr>
          <a:xfrm>
            <a:off x="304800" y="2438400"/>
            <a:ext cx="6019800" cy="4114800"/>
          </a:xfrm>
        </p:spPr>
        <p:txBody>
          <a:bodyPr>
            <a:normAutofit fontScale="92500" lnSpcReduction="20000"/>
          </a:bodyPr>
          <a:lstStyle/>
          <a:p>
            <a:pPr marL="0" indent="0">
              <a:spcBef>
                <a:spcPts val="0"/>
              </a:spcBef>
              <a:spcAft>
                <a:spcPts val="600"/>
              </a:spcAft>
              <a:buNone/>
            </a:pPr>
            <a:r>
              <a:rPr lang="en-US" sz="2400" dirty="0" smtClean="0"/>
              <a:t>Reflecting on your </a:t>
            </a:r>
            <a:r>
              <a:rPr lang="en-US" sz="2400" dirty="0" smtClean="0"/>
              <a:t>StrengthsFinder Report, discuss the following with a partner: </a:t>
            </a:r>
            <a:endParaRPr lang="en-US" sz="2400" dirty="0" smtClean="0"/>
          </a:p>
          <a:p>
            <a:pPr lvl="1"/>
            <a:r>
              <a:rPr lang="en-US" sz="2000" dirty="0" smtClean="0"/>
              <a:t>Understanding my strengths how can I contribute to my department/program in the upcoming year?  </a:t>
            </a:r>
            <a:endParaRPr lang="en-US" sz="2000" dirty="0"/>
          </a:p>
          <a:p>
            <a:pPr lvl="1"/>
            <a:r>
              <a:rPr lang="en-US" sz="2000" dirty="0" smtClean="0"/>
              <a:t>What activities nurture my strengths at work and in my personal life?  </a:t>
            </a:r>
          </a:p>
          <a:p>
            <a:pPr lvl="1"/>
            <a:r>
              <a:rPr lang="en-US" sz="2000" dirty="0" smtClean="0"/>
              <a:t>Recall an accomplishment and the factors that contributed to the success.  How can you nurture your strengths in a similar way to be more effective in the future?  </a:t>
            </a:r>
            <a:endParaRPr lang="en-US" sz="2000" dirty="0"/>
          </a:p>
          <a:p>
            <a:pPr marL="237744" lvl="2" indent="0">
              <a:spcBef>
                <a:spcPts val="0"/>
              </a:spcBef>
              <a:spcAft>
                <a:spcPts val="600"/>
              </a:spcAft>
              <a:buNone/>
            </a:pPr>
            <a:endParaRPr lang="en-US" sz="2000" dirty="0" smtClean="0"/>
          </a:p>
          <a:p>
            <a:pPr marL="0" indent="0">
              <a:spcBef>
                <a:spcPts val="0"/>
              </a:spcBef>
              <a:spcAft>
                <a:spcPts val="600"/>
              </a:spcAft>
              <a:buNone/>
            </a:pPr>
            <a:r>
              <a:rPr lang="en-US" sz="2000" dirty="0" smtClean="0"/>
              <a:t>Create a </a:t>
            </a:r>
            <a:r>
              <a:rPr lang="en-US" sz="2000" dirty="0" smtClean="0"/>
              <a:t>vision board that highlights your strengths and reflections </a:t>
            </a:r>
            <a:endParaRPr lang="en-US" sz="2000" dirty="0" smtClean="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3333" t="2222" r="6666" b="7778"/>
          <a:stretch/>
        </p:blipFill>
        <p:spPr>
          <a:xfrm>
            <a:off x="6324600" y="2286000"/>
            <a:ext cx="2429934" cy="2733675"/>
          </a:xfrm>
          <a:prstGeom prst="rect">
            <a:avLst/>
          </a:prstGeom>
        </p:spPr>
      </p:pic>
    </p:spTree>
    <p:custDataLst>
      <p:tags r:id="rId1"/>
    </p:custDataLst>
    <p:extLst>
      <p:ext uri="{BB962C8B-B14F-4D97-AF65-F5344CB8AC3E}">
        <p14:creationId xmlns:p14="http://schemas.microsoft.com/office/powerpoint/2010/main" val="910673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Based Teams</a:t>
            </a:r>
            <a:endParaRPr lang="en-US" dirty="0"/>
          </a:p>
        </p:txBody>
      </p:sp>
      <p:sp>
        <p:nvSpPr>
          <p:cNvPr id="3" name="Content Placeholder 2"/>
          <p:cNvSpPr>
            <a:spLocks noGrp="1"/>
          </p:cNvSpPr>
          <p:nvPr>
            <p:ph idx="1"/>
          </p:nvPr>
        </p:nvSpPr>
        <p:spPr>
          <a:xfrm>
            <a:off x="866441" y="2489200"/>
            <a:ext cx="7515559" cy="3530600"/>
          </a:xfrm>
        </p:spPr>
        <p:txBody>
          <a:bodyPr>
            <a:noAutofit/>
          </a:bodyPr>
          <a:lstStyle/>
          <a:p>
            <a:pPr marL="0" indent="0">
              <a:buNone/>
            </a:pPr>
            <a:r>
              <a:rPr lang="en-US" sz="2800" dirty="0"/>
              <a:t>Staff participating in strengths based development programs widely report an increased understanding and respect for their co-workers, and that they work together better as a result of knowing, accepting, and working to develop the strengths that their peers bring to the </a:t>
            </a:r>
            <a:r>
              <a:rPr lang="en-US" sz="2800" dirty="0" smtClean="0"/>
              <a:t>table</a:t>
            </a:r>
            <a:endParaRPr lang="en-US" sz="2800" dirty="0"/>
          </a:p>
        </p:txBody>
      </p:sp>
    </p:spTree>
    <p:custDataLst>
      <p:tags r:id="rId1"/>
    </p:custDataLst>
    <p:extLst>
      <p:ext uri="{BB962C8B-B14F-4D97-AF65-F5344CB8AC3E}">
        <p14:creationId xmlns:p14="http://schemas.microsoft.com/office/powerpoint/2010/main" val="3241687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077200" cy="523220"/>
          </a:xfrm>
          <a:prstGeom prst="rect">
            <a:avLst/>
          </a:prstGeom>
        </p:spPr>
        <p:txBody>
          <a:bodyPr wrap="square">
            <a:spAutoFit/>
          </a:bodyPr>
          <a:lstStyle/>
          <a:p>
            <a:r>
              <a:rPr lang="en-US" sz="2800" b="1" dirty="0" smtClean="0">
                <a:solidFill>
                  <a:schemeClr val="bg2">
                    <a:lumMod val="25000"/>
                  </a:schemeClr>
                </a:solidFill>
              </a:rPr>
              <a:t>4 Domains of Strengths Based Teams</a:t>
            </a:r>
            <a:endParaRPr lang="en-US" sz="2800" dirty="0"/>
          </a:p>
        </p:txBody>
      </p:sp>
      <p:graphicFrame>
        <p:nvGraphicFramePr>
          <p:cNvPr id="4" name="Content Placeholder 3"/>
          <p:cNvGraphicFramePr>
            <a:graphicFrameLocks/>
          </p:cNvGraphicFramePr>
          <p:nvPr>
            <p:extLst>
              <p:ext uri="{D42A27DB-BD31-4B8C-83A1-F6EECF244321}">
                <p14:modId xmlns:p14="http://schemas.microsoft.com/office/powerpoint/2010/main" val="3506530352"/>
              </p:ext>
            </p:extLst>
          </p:nvPr>
        </p:nvGraphicFramePr>
        <p:xfrm>
          <a:off x="228600" y="1905000"/>
          <a:ext cx="8610600" cy="4233393"/>
        </p:xfrm>
        <a:graphic>
          <a:graphicData uri="http://schemas.openxmlformats.org/drawingml/2006/table">
            <a:tbl>
              <a:tblPr firstRow="1" bandRow="1">
                <a:tableStyleId>{7DF18680-E054-41AD-8BC1-D1AEF772440D}</a:tableStyleId>
              </a:tblPr>
              <a:tblGrid>
                <a:gridCol w="2152650"/>
                <a:gridCol w="2152650"/>
                <a:gridCol w="2152650"/>
                <a:gridCol w="2152650"/>
              </a:tblGrid>
              <a:tr h="460528">
                <a:tc>
                  <a:txBody>
                    <a:bodyPr/>
                    <a:lstStyle/>
                    <a:p>
                      <a:pPr algn="ctr"/>
                      <a:r>
                        <a:rPr lang="en-US" dirty="0" smtClean="0">
                          <a:solidFill>
                            <a:schemeClr val="bg1"/>
                          </a:solidFill>
                        </a:rPr>
                        <a:t>Executing</a:t>
                      </a:r>
                      <a:endParaRPr lang="en-US" dirty="0">
                        <a:solidFill>
                          <a:schemeClr val="bg1"/>
                        </a:solidFill>
                      </a:endParaRPr>
                    </a:p>
                  </a:txBody>
                  <a:tcPr>
                    <a:solidFill>
                      <a:schemeClr val="accent2"/>
                    </a:solidFill>
                  </a:tcPr>
                </a:tc>
                <a:tc>
                  <a:txBody>
                    <a:bodyPr/>
                    <a:lstStyle/>
                    <a:p>
                      <a:pPr algn="ctr"/>
                      <a:r>
                        <a:rPr lang="en-US" dirty="0" smtClean="0">
                          <a:solidFill>
                            <a:schemeClr val="bg1"/>
                          </a:solidFill>
                        </a:rPr>
                        <a:t>Influencing</a:t>
                      </a:r>
                      <a:endParaRPr lang="en-US" dirty="0">
                        <a:solidFill>
                          <a:schemeClr val="bg1"/>
                        </a:solidFill>
                      </a:endParaRPr>
                    </a:p>
                  </a:txBody>
                  <a:tcPr>
                    <a:solidFill>
                      <a:schemeClr val="accent3"/>
                    </a:solidFill>
                  </a:tcPr>
                </a:tc>
                <a:tc>
                  <a:txBody>
                    <a:bodyPr/>
                    <a:lstStyle/>
                    <a:p>
                      <a:pPr algn="ctr"/>
                      <a:r>
                        <a:rPr lang="en-US" dirty="0" smtClean="0">
                          <a:solidFill>
                            <a:schemeClr val="bg1"/>
                          </a:solidFill>
                        </a:rPr>
                        <a:t>Relationship-Building</a:t>
                      </a:r>
                      <a:endParaRPr lang="en-US" dirty="0">
                        <a:solidFill>
                          <a:schemeClr val="bg1"/>
                        </a:solidFill>
                      </a:endParaRPr>
                    </a:p>
                  </a:txBody>
                  <a:tcPr>
                    <a:solidFill>
                      <a:srgbClr val="FFCC00"/>
                    </a:solidFill>
                  </a:tcPr>
                </a:tc>
                <a:tc>
                  <a:txBody>
                    <a:bodyPr/>
                    <a:lstStyle/>
                    <a:p>
                      <a:pPr algn="ctr"/>
                      <a:r>
                        <a:rPr lang="en-US" dirty="0" smtClean="0">
                          <a:solidFill>
                            <a:schemeClr val="bg1"/>
                          </a:solidFill>
                        </a:rPr>
                        <a:t>Strategic-Thinking</a:t>
                      </a:r>
                      <a:endParaRPr lang="en-US" dirty="0">
                        <a:solidFill>
                          <a:schemeClr val="bg1"/>
                        </a:solidFill>
                      </a:endParaRPr>
                    </a:p>
                  </a:txBody>
                  <a:tcPr>
                    <a:solidFill>
                      <a:schemeClr val="accent1"/>
                    </a:solidFill>
                  </a:tcPr>
                </a:tc>
              </a:tr>
              <a:tr h="399257">
                <a:tc>
                  <a:txBody>
                    <a:bodyPr/>
                    <a:lstStyle/>
                    <a:p>
                      <a:r>
                        <a:rPr lang="en-US" dirty="0" smtClean="0"/>
                        <a:t>Achiever</a:t>
                      </a:r>
                      <a:endParaRPr lang="en-US" dirty="0"/>
                    </a:p>
                  </a:txBody>
                  <a:tcPr>
                    <a:solidFill>
                      <a:schemeClr val="accent2"/>
                    </a:solidFill>
                  </a:tcPr>
                </a:tc>
                <a:tc>
                  <a:txBody>
                    <a:bodyPr/>
                    <a:lstStyle/>
                    <a:p>
                      <a:r>
                        <a:rPr lang="en-US" dirty="0" smtClean="0"/>
                        <a:t>Activator</a:t>
                      </a:r>
                      <a:endParaRPr lang="en-US" dirty="0"/>
                    </a:p>
                  </a:txBody>
                  <a:tcPr>
                    <a:solidFill>
                      <a:schemeClr val="accent3"/>
                    </a:solidFill>
                  </a:tcPr>
                </a:tc>
                <a:tc>
                  <a:txBody>
                    <a:bodyPr/>
                    <a:lstStyle/>
                    <a:p>
                      <a:r>
                        <a:rPr lang="en-US" dirty="0" smtClean="0"/>
                        <a:t>Adaptability</a:t>
                      </a:r>
                      <a:endParaRPr lang="en-US" dirty="0"/>
                    </a:p>
                  </a:txBody>
                  <a:tcPr>
                    <a:solidFill>
                      <a:srgbClr val="FFCC00"/>
                    </a:solidFill>
                  </a:tcPr>
                </a:tc>
                <a:tc>
                  <a:txBody>
                    <a:bodyPr/>
                    <a:lstStyle/>
                    <a:p>
                      <a:r>
                        <a:rPr lang="en-US" dirty="0" smtClean="0"/>
                        <a:t>Analytical</a:t>
                      </a:r>
                      <a:endParaRPr lang="en-US" dirty="0"/>
                    </a:p>
                  </a:txBody>
                  <a:tcPr>
                    <a:solidFill>
                      <a:schemeClr val="accent1"/>
                    </a:solidFill>
                  </a:tcPr>
                </a:tc>
              </a:tr>
              <a:tr h="399257">
                <a:tc>
                  <a:txBody>
                    <a:bodyPr/>
                    <a:lstStyle/>
                    <a:p>
                      <a:r>
                        <a:rPr lang="en-US" dirty="0" smtClean="0"/>
                        <a:t>Arranger</a:t>
                      </a:r>
                      <a:endParaRPr lang="en-US" dirty="0"/>
                    </a:p>
                  </a:txBody>
                  <a:tcPr>
                    <a:solidFill>
                      <a:schemeClr val="accent2"/>
                    </a:solidFill>
                  </a:tcPr>
                </a:tc>
                <a:tc>
                  <a:txBody>
                    <a:bodyPr/>
                    <a:lstStyle/>
                    <a:p>
                      <a:r>
                        <a:rPr lang="en-US" dirty="0" smtClean="0"/>
                        <a:t>Command</a:t>
                      </a:r>
                      <a:endParaRPr lang="en-US" dirty="0"/>
                    </a:p>
                  </a:txBody>
                  <a:tcPr>
                    <a:solidFill>
                      <a:schemeClr val="accent3"/>
                    </a:solidFill>
                  </a:tcPr>
                </a:tc>
                <a:tc>
                  <a:txBody>
                    <a:bodyPr/>
                    <a:lstStyle/>
                    <a:p>
                      <a:r>
                        <a:rPr lang="en-US" dirty="0" smtClean="0"/>
                        <a:t>Developer</a:t>
                      </a:r>
                      <a:endParaRPr lang="en-US" dirty="0"/>
                    </a:p>
                  </a:txBody>
                  <a:tcPr>
                    <a:solidFill>
                      <a:srgbClr val="FFCC00"/>
                    </a:solidFill>
                  </a:tcPr>
                </a:tc>
                <a:tc>
                  <a:txBody>
                    <a:bodyPr/>
                    <a:lstStyle/>
                    <a:p>
                      <a:r>
                        <a:rPr lang="en-US" dirty="0" smtClean="0"/>
                        <a:t>Context</a:t>
                      </a:r>
                      <a:endParaRPr lang="en-US" dirty="0"/>
                    </a:p>
                  </a:txBody>
                  <a:tcPr>
                    <a:solidFill>
                      <a:schemeClr val="accent1"/>
                    </a:solidFill>
                  </a:tcPr>
                </a:tc>
              </a:tr>
              <a:tr h="399257">
                <a:tc>
                  <a:txBody>
                    <a:bodyPr/>
                    <a:lstStyle/>
                    <a:p>
                      <a:r>
                        <a:rPr lang="en-US" dirty="0" smtClean="0"/>
                        <a:t>Belief</a:t>
                      </a:r>
                      <a:endParaRPr lang="en-US" dirty="0"/>
                    </a:p>
                  </a:txBody>
                  <a:tcPr>
                    <a:solidFill>
                      <a:schemeClr val="accent2"/>
                    </a:solidFill>
                  </a:tcPr>
                </a:tc>
                <a:tc>
                  <a:txBody>
                    <a:bodyPr/>
                    <a:lstStyle/>
                    <a:p>
                      <a:r>
                        <a:rPr lang="en-US" dirty="0" smtClean="0"/>
                        <a:t>Communication</a:t>
                      </a:r>
                      <a:endParaRPr lang="en-US" dirty="0"/>
                    </a:p>
                  </a:txBody>
                  <a:tcPr>
                    <a:solidFill>
                      <a:schemeClr val="accent3"/>
                    </a:solidFill>
                  </a:tcPr>
                </a:tc>
                <a:tc>
                  <a:txBody>
                    <a:bodyPr/>
                    <a:lstStyle/>
                    <a:p>
                      <a:r>
                        <a:rPr lang="en-US" dirty="0" smtClean="0"/>
                        <a:t>Connectedness</a:t>
                      </a:r>
                      <a:endParaRPr lang="en-US" dirty="0"/>
                    </a:p>
                  </a:txBody>
                  <a:tcPr>
                    <a:solidFill>
                      <a:srgbClr val="FFCC00"/>
                    </a:solidFill>
                  </a:tcPr>
                </a:tc>
                <a:tc>
                  <a:txBody>
                    <a:bodyPr/>
                    <a:lstStyle/>
                    <a:p>
                      <a:r>
                        <a:rPr lang="en-US" dirty="0" smtClean="0"/>
                        <a:t>Futuristic</a:t>
                      </a:r>
                      <a:endParaRPr lang="en-US" dirty="0"/>
                    </a:p>
                  </a:txBody>
                  <a:tcPr>
                    <a:solidFill>
                      <a:schemeClr val="accent1"/>
                    </a:solidFill>
                  </a:tcPr>
                </a:tc>
              </a:tr>
              <a:tr h="399257">
                <a:tc>
                  <a:txBody>
                    <a:bodyPr/>
                    <a:lstStyle/>
                    <a:p>
                      <a:r>
                        <a:rPr lang="en-US" dirty="0" smtClean="0"/>
                        <a:t>Consistency</a:t>
                      </a:r>
                      <a:endParaRPr lang="en-US" dirty="0"/>
                    </a:p>
                  </a:txBody>
                  <a:tcPr>
                    <a:solidFill>
                      <a:schemeClr val="accent2"/>
                    </a:solidFill>
                  </a:tcPr>
                </a:tc>
                <a:tc>
                  <a:txBody>
                    <a:bodyPr/>
                    <a:lstStyle/>
                    <a:p>
                      <a:r>
                        <a:rPr lang="en-US" dirty="0" smtClean="0"/>
                        <a:t>Competition</a:t>
                      </a:r>
                      <a:endParaRPr lang="en-US" dirty="0"/>
                    </a:p>
                  </a:txBody>
                  <a:tcPr>
                    <a:solidFill>
                      <a:schemeClr val="accent3"/>
                    </a:solidFill>
                  </a:tcPr>
                </a:tc>
                <a:tc>
                  <a:txBody>
                    <a:bodyPr/>
                    <a:lstStyle/>
                    <a:p>
                      <a:r>
                        <a:rPr lang="en-US" dirty="0" smtClean="0"/>
                        <a:t>Empathy</a:t>
                      </a:r>
                      <a:endParaRPr lang="en-US" dirty="0"/>
                    </a:p>
                  </a:txBody>
                  <a:tcPr>
                    <a:solidFill>
                      <a:srgbClr val="FFCC00"/>
                    </a:solidFill>
                  </a:tcPr>
                </a:tc>
                <a:tc>
                  <a:txBody>
                    <a:bodyPr/>
                    <a:lstStyle/>
                    <a:p>
                      <a:r>
                        <a:rPr lang="en-US" dirty="0" smtClean="0"/>
                        <a:t>Ideation</a:t>
                      </a:r>
                      <a:endParaRPr lang="en-US" dirty="0"/>
                    </a:p>
                  </a:txBody>
                  <a:tcPr>
                    <a:solidFill>
                      <a:schemeClr val="accent1"/>
                    </a:solidFill>
                  </a:tcPr>
                </a:tc>
              </a:tr>
              <a:tr h="399257">
                <a:tc>
                  <a:txBody>
                    <a:bodyPr/>
                    <a:lstStyle/>
                    <a:p>
                      <a:r>
                        <a:rPr lang="en-US" dirty="0" smtClean="0"/>
                        <a:t>Deliberative</a:t>
                      </a:r>
                      <a:endParaRPr lang="en-US" dirty="0"/>
                    </a:p>
                  </a:txBody>
                  <a:tcPr>
                    <a:solidFill>
                      <a:schemeClr val="accent2"/>
                    </a:solidFill>
                  </a:tcPr>
                </a:tc>
                <a:tc>
                  <a:txBody>
                    <a:bodyPr/>
                    <a:lstStyle/>
                    <a:p>
                      <a:r>
                        <a:rPr lang="en-US" dirty="0" smtClean="0"/>
                        <a:t>Maximizer</a:t>
                      </a:r>
                      <a:endParaRPr lang="en-US" dirty="0"/>
                    </a:p>
                  </a:txBody>
                  <a:tcPr>
                    <a:solidFill>
                      <a:schemeClr val="accent3"/>
                    </a:solidFill>
                  </a:tcPr>
                </a:tc>
                <a:tc>
                  <a:txBody>
                    <a:bodyPr/>
                    <a:lstStyle/>
                    <a:p>
                      <a:r>
                        <a:rPr lang="en-US" dirty="0" smtClean="0"/>
                        <a:t>Harmony</a:t>
                      </a:r>
                      <a:endParaRPr lang="en-US" dirty="0"/>
                    </a:p>
                  </a:txBody>
                  <a:tcPr>
                    <a:solidFill>
                      <a:srgbClr val="FFCC00"/>
                    </a:solidFill>
                  </a:tcPr>
                </a:tc>
                <a:tc>
                  <a:txBody>
                    <a:bodyPr/>
                    <a:lstStyle/>
                    <a:p>
                      <a:r>
                        <a:rPr lang="en-US" dirty="0" smtClean="0"/>
                        <a:t>Input</a:t>
                      </a:r>
                      <a:endParaRPr lang="en-US" dirty="0"/>
                    </a:p>
                  </a:txBody>
                  <a:tcPr>
                    <a:solidFill>
                      <a:schemeClr val="accent1"/>
                    </a:solidFill>
                  </a:tcPr>
                </a:tc>
              </a:tr>
              <a:tr h="399257">
                <a:tc>
                  <a:txBody>
                    <a:bodyPr/>
                    <a:lstStyle/>
                    <a:p>
                      <a:r>
                        <a:rPr lang="en-US" dirty="0" smtClean="0"/>
                        <a:t>Discipline</a:t>
                      </a:r>
                      <a:endParaRPr lang="en-US" dirty="0"/>
                    </a:p>
                  </a:txBody>
                  <a:tcPr>
                    <a:solidFill>
                      <a:schemeClr val="accent2"/>
                    </a:solidFill>
                  </a:tcPr>
                </a:tc>
                <a:tc>
                  <a:txBody>
                    <a:bodyPr/>
                    <a:lstStyle/>
                    <a:p>
                      <a:r>
                        <a:rPr lang="en-US" dirty="0" smtClean="0"/>
                        <a:t>Self-Assurance</a:t>
                      </a:r>
                      <a:endParaRPr lang="en-US" dirty="0"/>
                    </a:p>
                  </a:txBody>
                  <a:tcPr>
                    <a:solidFill>
                      <a:schemeClr val="accent3"/>
                    </a:solidFill>
                  </a:tcPr>
                </a:tc>
                <a:tc>
                  <a:txBody>
                    <a:bodyPr/>
                    <a:lstStyle/>
                    <a:p>
                      <a:r>
                        <a:rPr lang="en-US" dirty="0" smtClean="0"/>
                        <a:t>Includer</a:t>
                      </a:r>
                      <a:endParaRPr lang="en-US" dirty="0"/>
                    </a:p>
                  </a:txBody>
                  <a:tcPr>
                    <a:solidFill>
                      <a:srgbClr val="FFCC00"/>
                    </a:solidFill>
                  </a:tcPr>
                </a:tc>
                <a:tc>
                  <a:txBody>
                    <a:bodyPr/>
                    <a:lstStyle/>
                    <a:p>
                      <a:r>
                        <a:rPr lang="en-US" dirty="0" smtClean="0"/>
                        <a:t>Intellection</a:t>
                      </a:r>
                      <a:endParaRPr lang="en-US" dirty="0"/>
                    </a:p>
                  </a:txBody>
                  <a:tcPr>
                    <a:solidFill>
                      <a:schemeClr val="accent1"/>
                    </a:solidFill>
                  </a:tcPr>
                </a:tc>
              </a:tr>
              <a:tr h="399257">
                <a:tc>
                  <a:txBody>
                    <a:bodyPr/>
                    <a:lstStyle/>
                    <a:p>
                      <a:r>
                        <a:rPr lang="en-US" dirty="0" smtClean="0"/>
                        <a:t>Focus</a:t>
                      </a:r>
                      <a:endParaRPr lang="en-US" dirty="0"/>
                    </a:p>
                  </a:txBody>
                  <a:tcPr>
                    <a:solidFill>
                      <a:schemeClr val="accent2"/>
                    </a:solidFill>
                  </a:tcPr>
                </a:tc>
                <a:tc>
                  <a:txBody>
                    <a:bodyPr/>
                    <a:lstStyle/>
                    <a:p>
                      <a:r>
                        <a:rPr lang="en-US" dirty="0" smtClean="0"/>
                        <a:t>Significance</a:t>
                      </a:r>
                      <a:endParaRPr lang="en-US" dirty="0"/>
                    </a:p>
                  </a:txBody>
                  <a:tcPr>
                    <a:solidFill>
                      <a:schemeClr val="accent3"/>
                    </a:solidFill>
                  </a:tcPr>
                </a:tc>
                <a:tc>
                  <a:txBody>
                    <a:bodyPr/>
                    <a:lstStyle/>
                    <a:p>
                      <a:r>
                        <a:rPr lang="en-US" dirty="0" smtClean="0"/>
                        <a:t>Individualization</a:t>
                      </a:r>
                      <a:endParaRPr lang="en-US" dirty="0"/>
                    </a:p>
                  </a:txBody>
                  <a:tcPr>
                    <a:solidFill>
                      <a:srgbClr val="FFCC00"/>
                    </a:solidFill>
                  </a:tcPr>
                </a:tc>
                <a:tc>
                  <a:txBody>
                    <a:bodyPr/>
                    <a:lstStyle/>
                    <a:p>
                      <a:r>
                        <a:rPr lang="en-US" dirty="0" smtClean="0"/>
                        <a:t>Learner</a:t>
                      </a:r>
                      <a:endParaRPr lang="en-US" dirty="0"/>
                    </a:p>
                  </a:txBody>
                  <a:tcPr>
                    <a:solidFill>
                      <a:schemeClr val="accent1"/>
                    </a:solidFill>
                  </a:tcPr>
                </a:tc>
              </a:tr>
              <a:tr h="399257">
                <a:tc>
                  <a:txBody>
                    <a:bodyPr/>
                    <a:lstStyle/>
                    <a:p>
                      <a:r>
                        <a:rPr lang="en-US" dirty="0" smtClean="0"/>
                        <a:t>Responsibility</a:t>
                      </a:r>
                      <a:endParaRPr lang="en-US" dirty="0"/>
                    </a:p>
                  </a:txBody>
                  <a:tcPr>
                    <a:solidFill>
                      <a:schemeClr val="accent2"/>
                    </a:solidFill>
                  </a:tcPr>
                </a:tc>
                <a:tc>
                  <a:txBody>
                    <a:bodyPr/>
                    <a:lstStyle/>
                    <a:p>
                      <a:r>
                        <a:rPr lang="en-US" dirty="0" smtClean="0"/>
                        <a:t>Woo</a:t>
                      </a:r>
                      <a:endParaRPr lang="en-US" dirty="0"/>
                    </a:p>
                  </a:txBody>
                  <a:tcPr>
                    <a:solidFill>
                      <a:schemeClr val="accent3"/>
                    </a:solidFill>
                  </a:tcPr>
                </a:tc>
                <a:tc>
                  <a:txBody>
                    <a:bodyPr/>
                    <a:lstStyle/>
                    <a:p>
                      <a:r>
                        <a:rPr lang="en-US" dirty="0" smtClean="0"/>
                        <a:t>Positivity</a:t>
                      </a:r>
                      <a:endParaRPr lang="en-US" dirty="0"/>
                    </a:p>
                  </a:txBody>
                  <a:tcPr>
                    <a:solidFill>
                      <a:srgbClr val="FFCC00"/>
                    </a:solidFill>
                  </a:tcPr>
                </a:tc>
                <a:tc>
                  <a:txBody>
                    <a:bodyPr/>
                    <a:lstStyle/>
                    <a:p>
                      <a:r>
                        <a:rPr lang="en-US" dirty="0" smtClean="0"/>
                        <a:t>Strategic</a:t>
                      </a:r>
                      <a:endParaRPr lang="en-US" dirty="0"/>
                    </a:p>
                  </a:txBody>
                  <a:tcPr>
                    <a:solidFill>
                      <a:schemeClr val="accent1"/>
                    </a:solidFill>
                  </a:tcPr>
                </a:tc>
              </a:tr>
              <a:tr h="399257">
                <a:tc>
                  <a:txBody>
                    <a:bodyPr/>
                    <a:lstStyle/>
                    <a:p>
                      <a:r>
                        <a:rPr lang="en-US" dirty="0" smtClean="0"/>
                        <a:t>Restorative</a:t>
                      </a:r>
                      <a:endParaRPr lang="en-US" dirty="0"/>
                    </a:p>
                  </a:txBody>
                  <a:tcPr>
                    <a:solidFill>
                      <a:schemeClr val="accent2"/>
                    </a:solidFill>
                  </a:tcPr>
                </a:tc>
                <a:tc>
                  <a:txBody>
                    <a:bodyPr/>
                    <a:lstStyle/>
                    <a:p>
                      <a:endParaRPr lang="en-US" dirty="0"/>
                    </a:p>
                  </a:txBody>
                  <a:tcPr>
                    <a:solidFill>
                      <a:schemeClr val="accent3"/>
                    </a:solidFill>
                  </a:tcPr>
                </a:tc>
                <a:tc>
                  <a:txBody>
                    <a:bodyPr/>
                    <a:lstStyle/>
                    <a:p>
                      <a:r>
                        <a:rPr lang="en-US" dirty="0" smtClean="0"/>
                        <a:t>Relator</a:t>
                      </a:r>
                      <a:endParaRPr lang="en-US" dirty="0"/>
                    </a:p>
                  </a:txBody>
                  <a:tcPr>
                    <a:solidFill>
                      <a:srgbClr val="FFCC00"/>
                    </a:solidFill>
                  </a:tcPr>
                </a:tc>
                <a:tc>
                  <a:txBody>
                    <a:bodyPr/>
                    <a:lstStyle/>
                    <a:p>
                      <a:endParaRPr lang="en-US" dirty="0"/>
                    </a:p>
                  </a:txBody>
                  <a:tcPr>
                    <a:solidFill>
                      <a:schemeClr val="accent1"/>
                    </a:solidFill>
                  </a:tcPr>
                </a:tc>
              </a:tr>
            </a:tbl>
          </a:graphicData>
        </a:graphic>
      </p:graphicFrame>
    </p:spTree>
    <p:custDataLst>
      <p:tags r:id="rId1"/>
    </p:custDataLst>
    <p:extLst>
      <p:ext uri="{BB962C8B-B14F-4D97-AF65-F5344CB8AC3E}">
        <p14:creationId xmlns:p14="http://schemas.microsoft.com/office/powerpoint/2010/main" val="411237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Four Domains of Strengths Based Teams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9015169"/>
              </p:ext>
            </p:extLst>
          </p:nvPr>
        </p:nvGraphicFramePr>
        <p:xfrm>
          <a:off x="533400" y="2514600"/>
          <a:ext cx="81534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5706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1066800"/>
            <a:ext cx="8305800" cy="5571102"/>
          </a:xfrm>
          <a:prstGeom prst="rect">
            <a:avLst/>
          </a:prstGeom>
        </p:spPr>
      </p:pic>
    </p:spTree>
    <p:custDataLst>
      <p:tags r:id="rId1"/>
    </p:custDataLst>
    <p:extLst>
      <p:ext uri="{BB962C8B-B14F-4D97-AF65-F5344CB8AC3E}">
        <p14:creationId xmlns:p14="http://schemas.microsoft.com/office/powerpoint/2010/main" val="239672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38200"/>
            <a:ext cx="6952802" cy="709865"/>
          </a:xfrm>
        </p:spPr>
        <p:txBody>
          <a:bodyPr/>
          <a:lstStyle/>
          <a:p>
            <a:r>
              <a:rPr lang="en-US" b="1" dirty="0" smtClean="0"/>
              <a:t>Opportunities for Teams</a:t>
            </a:r>
            <a:endParaRPr lang="en-US" b="1" dirty="0"/>
          </a:p>
        </p:txBody>
      </p:sp>
      <p:sp>
        <p:nvSpPr>
          <p:cNvPr id="3" name="Content Placeholder 2"/>
          <p:cNvSpPr>
            <a:spLocks noGrp="1"/>
          </p:cNvSpPr>
          <p:nvPr>
            <p:ph idx="1"/>
          </p:nvPr>
        </p:nvSpPr>
        <p:spPr>
          <a:xfrm>
            <a:off x="533400" y="2362200"/>
            <a:ext cx="8229600" cy="3962400"/>
          </a:xfrm>
        </p:spPr>
        <p:txBody>
          <a:bodyPr>
            <a:normAutofit/>
          </a:bodyPr>
          <a:lstStyle/>
          <a:p>
            <a:pPr marL="0" indent="0">
              <a:buNone/>
            </a:pPr>
            <a:r>
              <a:rPr lang="en-US" dirty="0" smtClean="0"/>
              <a:t>Complimentary Partnerships - some examples:</a:t>
            </a:r>
            <a:endParaRPr lang="en-US" dirty="0"/>
          </a:p>
          <a:p>
            <a:pPr>
              <a:buFont typeface="Wingdings" panose="05000000000000000000" pitchFamily="2" charset="2"/>
              <a:buChar char="Ø"/>
            </a:pPr>
            <a:r>
              <a:rPr lang="en-US" dirty="0" smtClean="0"/>
              <a:t>To </a:t>
            </a:r>
            <a:r>
              <a:rPr lang="en-US" dirty="0"/>
              <a:t>“make up” for a lesser talent</a:t>
            </a:r>
          </a:p>
          <a:p>
            <a:pPr>
              <a:buFont typeface="Wingdings" panose="05000000000000000000" pitchFamily="2" charset="2"/>
              <a:buChar char="Ø"/>
            </a:pPr>
            <a:r>
              <a:rPr lang="en-US" dirty="0"/>
              <a:t>To “take over” where one person leaves off</a:t>
            </a:r>
          </a:p>
          <a:p>
            <a:pPr>
              <a:buFont typeface="Wingdings" panose="05000000000000000000" pitchFamily="2" charset="2"/>
              <a:buChar char="Ø"/>
            </a:pPr>
            <a:r>
              <a:rPr lang="en-US" dirty="0"/>
              <a:t>To “enhance” what one person already possesses</a:t>
            </a:r>
          </a:p>
          <a:p>
            <a:pPr marL="0" indent="0">
              <a:buNone/>
            </a:pPr>
            <a:endParaRPr lang="en-US" dirty="0" smtClean="0"/>
          </a:p>
          <a:p>
            <a:pPr marL="0" indent="0">
              <a:buNone/>
            </a:pPr>
            <a:r>
              <a:rPr lang="en-US" dirty="0" smtClean="0"/>
              <a:t>Creating a Team Grid:</a:t>
            </a:r>
          </a:p>
          <a:p>
            <a:pPr>
              <a:buFont typeface="Wingdings" panose="05000000000000000000" pitchFamily="2" charset="2"/>
              <a:buChar char="Ø"/>
            </a:pPr>
            <a:r>
              <a:rPr lang="en-US" dirty="0" smtClean="0"/>
              <a:t>Understanding the </a:t>
            </a:r>
            <a:r>
              <a:rPr lang="en-US" dirty="0"/>
              <a:t>theme dynamics of your team helps you to be a more successful and productive team</a:t>
            </a:r>
            <a:r>
              <a:rPr lang="en-US" dirty="0" smtClean="0"/>
              <a:t>. </a:t>
            </a:r>
          </a:p>
          <a:p>
            <a:pPr>
              <a:buFont typeface="Wingdings" panose="05000000000000000000" pitchFamily="2" charset="2"/>
              <a:buChar char="Ø"/>
            </a:pPr>
            <a:r>
              <a:rPr lang="en-US" dirty="0" smtClean="0"/>
              <a:t>Acknowledge </a:t>
            </a:r>
            <a:r>
              <a:rPr lang="en-US" dirty="0"/>
              <a:t>team's </a:t>
            </a:r>
            <a:r>
              <a:rPr lang="en-US" dirty="0" smtClean="0"/>
              <a:t>strengths.</a:t>
            </a:r>
          </a:p>
          <a:p>
            <a:pPr>
              <a:buFont typeface="Wingdings" panose="05000000000000000000" pitchFamily="2" charset="2"/>
              <a:buChar char="Ø"/>
            </a:pPr>
            <a:r>
              <a:rPr lang="en-US" dirty="0" smtClean="0"/>
              <a:t>Consider </a:t>
            </a:r>
            <a:r>
              <a:rPr lang="en-US" dirty="0"/>
              <a:t>assignments/roles based on </a:t>
            </a:r>
            <a:r>
              <a:rPr lang="en-US" dirty="0" smtClean="0"/>
              <a:t>strengths.</a:t>
            </a:r>
          </a:p>
        </p:txBody>
      </p:sp>
    </p:spTree>
    <p:custDataLst>
      <p:tags r:id="rId1"/>
    </p:custDataLst>
    <p:extLst>
      <p:ext uri="{BB962C8B-B14F-4D97-AF65-F5344CB8AC3E}">
        <p14:creationId xmlns:p14="http://schemas.microsoft.com/office/powerpoint/2010/main" val="58912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877336"/>
          </a:xfrm>
        </p:spPr>
        <p:txBody>
          <a:bodyPr/>
          <a:lstStyle/>
          <a:p>
            <a:pPr algn="ctr"/>
            <a:r>
              <a:rPr lang="en-US" b="1" dirty="0" smtClean="0">
                <a:solidFill>
                  <a:schemeClr val="bg1"/>
                </a:solidFill>
              </a:rPr>
              <a:t>Why are we focusing on strengths?</a:t>
            </a:r>
            <a:endParaRPr lang="en-US" dirty="0">
              <a:solidFill>
                <a:schemeClr val="bg1"/>
              </a:solidFill>
            </a:endParaRPr>
          </a:p>
        </p:txBody>
      </p:sp>
      <p:sp>
        <p:nvSpPr>
          <p:cNvPr id="3" name="Content Placeholder 2"/>
          <p:cNvSpPr>
            <a:spLocks noGrp="1"/>
          </p:cNvSpPr>
          <p:nvPr>
            <p:ph idx="1"/>
          </p:nvPr>
        </p:nvSpPr>
        <p:spPr>
          <a:xfrm>
            <a:off x="381000" y="2514600"/>
            <a:ext cx="8229600" cy="3886200"/>
          </a:xfrm>
        </p:spPr>
        <p:txBody>
          <a:bodyPr>
            <a:normAutofit fontScale="77500" lnSpcReduction="20000"/>
          </a:bodyPr>
          <a:lstStyle/>
          <a:p>
            <a:r>
              <a:rPr lang="en-US" sz="2800" dirty="0"/>
              <a:t>We believe that everyone has something to contribute!</a:t>
            </a:r>
          </a:p>
          <a:p>
            <a:pPr lvl="1"/>
            <a:r>
              <a:rPr lang="en-US" sz="2600" dirty="0" err="1"/>
              <a:t>Rath</a:t>
            </a:r>
            <a:r>
              <a:rPr lang="en-US" sz="2600" dirty="0"/>
              <a:t> &amp; Conchie </a:t>
            </a:r>
            <a:r>
              <a:rPr lang="en-US" sz="2600" dirty="0" smtClean="0"/>
              <a:t>point </a:t>
            </a:r>
            <a:r>
              <a:rPr lang="en-US" sz="2600" dirty="0"/>
              <a:t>out in Strengths Based Leadership: “whether you are taking charge in a boardroom, on a construction site, or even in your home, it is likely that you will find yourself leading at some point in your life.” (p.1)</a:t>
            </a:r>
          </a:p>
          <a:p>
            <a:pPr lvl="1"/>
            <a:r>
              <a:rPr lang="en-US" sz="2600" dirty="0" smtClean="0"/>
              <a:t>Drucker </a:t>
            </a:r>
            <a:r>
              <a:rPr lang="en-US" sz="2600" dirty="0"/>
              <a:t>(1999) challenged people to consider: “what should my contribution be?  Given my strengths, my ways of performing, and my values, how can I make the greatest contribution to what needs to be done?” (p.25).</a:t>
            </a:r>
          </a:p>
          <a:p>
            <a:r>
              <a:rPr lang="en-US" sz="2800" dirty="0" smtClean="0"/>
              <a:t>StrengthsFinder </a:t>
            </a:r>
            <a:r>
              <a:rPr lang="en-US" sz="2800" dirty="0"/>
              <a:t>has proven success.</a:t>
            </a:r>
          </a:p>
          <a:p>
            <a:pPr lvl="1"/>
            <a:r>
              <a:rPr lang="en-US" sz="2600" dirty="0"/>
              <a:t>It is used in academic, business, and nonprofit settings; over 2 million people have taken it; it is available in over 24 languages </a:t>
            </a:r>
            <a:endParaRPr lang="en-US" sz="2600" dirty="0"/>
          </a:p>
        </p:txBody>
      </p:sp>
    </p:spTree>
    <p:custDataLst>
      <p:tags r:id="rId1"/>
    </p:custDataLst>
    <p:extLst>
      <p:ext uri="{BB962C8B-B14F-4D97-AF65-F5344CB8AC3E}">
        <p14:creationId xmlns:p14="http://schemas.microsoft.com/office/powerpoint/2010/main" val="229160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440" y="609601"/>
            <a:ext cx="6343202" cy="533400"/>
          </a:xfrm>
        </p:spPr>
        <p:txBody>
          <a:bodyPr>
            <a:noAutofit/>
          </a:bodyPr>
          <a:lstStyle/>
          <a:p>
            <a:r>
              <a:rPr lang="en-US" sz="4500" b="1" dirty="0" smtClean="0"/>
              <a:t/>
            </a:r>
            <a:br>
              <a:rPr lang="en-US" sz="4500" b="1" dirty="0" smtClean="0"/>
            </a:br>
            <a:r>
              <a:rPr lang="en-US" dirty="0" smtClean="0"/>
              <a:t>Next Steps….</a:t>
            </a:r>
            <a:endParaRPr lang="en-US" sz="4500" dirty="0"/>
          </a:p>
        </p:txBody>
      </p:sp>
      <p:sp>
        <p:nvSpPr>
          <p:cNvPr id="11" name="Content Placeholder 10"/>
          <p:cNvSpPr>
            <a:spLocks noGrp="1"/>
          </p:cNvSpPr>
          <p:nvPr>
            <p:ph idx="1"/>
          </p:nvPr>
        </p:nvSpPr>
        <p:spPr>
          <a:xfrm>
            <a:off x="460375" y="2438400"/>
            <a:ext cx="4797425" cy="3840163"/>
          </a:xfrm>
        </p:spPr>
        <p:txBody>
          <a:bodyPr>
            <a:normAutofit/>
          </a:bodyPr>
          <a:lstStyle/>
          <a:p>
            <a:pPr marL="171450" indent="-171450"/>
            <a:r>
              <a:rPr lang="en-US" sz="2400" dirty="0" smtClean="0"/>
              <a:t>Remember to remember your strengths – make them visible!</a:t>
            </a:r>
          </a:p>
          <a:p>
            <a:pPr marL="171450" indent="-171450"/>
            <a:r>
              <a:rPr lang="en-US" sz="2400" dirty="0" smtClean="0"/>
              <a:t>Discuss your strengths </a:t>
            </a:r>
          </a:p>
          <a:p>
            <a:pPr marL="171450" indent="-171450"/>
            <a:r>
              <a:rPr lang="en-US" sz="2400" dirty="0" smtClean="0"/>
              <a:t>Turn your volume up or down</a:t>
            </a:r>
          </a:p>
          <a:p>
            <a:pPr marL="171450" indent="-171450"/>
            <a:r>
              <a:rPr lang="en-US" sz="2400" dirty="0" smtClean="0"/>
              <a:t>Get clear on your needs – reflection activity </a:t>
            </a:r>
            <a:endParaRPr lang="en-US" sz="2400" dirty="0" smtClean="0"/>
          </a:p>
          <a:p>
            <a:pPr marL="171450" indent="-171450"/>
            <a:endParaRPr lang="en-US" dirty="0"/>
          </a:p>
          <a:p>
            <a:endParaRPr lang="en-US" dirty="0"/>
          </a:p>
        </p:txBody>
      </p:sp>
      <p:sp>
        <p:nvSpPr>
          <p:cNvPr id="7" name="AutoShape 9" descr="data:image/jpeg;base64,/9j/4AAQSkZJRgABAQAAAQABAAD/2wCEAAkGBhQSERQUExQWFBQWGBgWGBcXGBgaFRcXGBUWFxgbGhcXGycfGBkkGhUVHy8gIycpLCwsFR4xNTAqNSYrLCkBCQoKDgwOGg8PGiokHyQtLCksKSwsLCkpLCwpLCwpLCkpKSksLCkpLCwsLCwsLCwpKSksLCwsLCkpKSwsLCwsLP/AABEIAMkA+wMBIgACEQEDEQH/xAAcAAACAwEBAQEAAAAAAAAAAAAABgQFBwMCAQj/xABHEAACAQIDBAUGCwYFBQEBAAABAgMAEQQSIQUGMUETIlFhcTKBkZOh0QcUFRY0QlJTVLGyI3JzkrPBM2LS4fAkQ4KD8aI1/8QAGQEBAAMBAQAAAAAAAAAAAAAAAAECAwQF/8QAJhEAAgIBBAMBAAIDAQAAAAAAAAECEQMSEyExBCJBUTJhI4GRFP/aAAwDAQACEQMRAD8Aw2iiigCivUcZYhQCSSAANSSdAAOZqyO6+K/Dzerb3UBV0VZ/NnFfh5vVt7q+/NnFfh5vVt7qAq6KtPmzivw83q291fPmzivw8vq291AVlFWfzYxX4eX1be6j5s4r8PN6tvdQFZRVn82cV+Hm9W3ur782MV+Hm9W3uoCroqz+bGK/Dzerb3V9+bGK/Dzerb3UBV0VafNjFfh5vVt7qPmxivw83q291AVdFWfzZxX4eb1be6j5sYr8PN6tvdQFZRVn82MV+Hm9W3uo+bOK/Dy+rb3UBWUVZ/NnFfh5fVt7qPmzivw8vq291AVlFWfzYxX4eb1be6j5sYr8PN6tvdQFZRVn82MV+Hm9W3uo+bGK/Dy/yN7qArKKs/mzivw83q291HzZxX4eX1be6gKyipWN2ZLDbpY3jzXtmUre3G1+NRaAKKKKAKKKKAn7A+lQfxY/1rWq4LAwgKWQMWAvfXiPZWVbB+lQfxY/1rWl4fFjOq9g91VkWiM+2Vw/yZmZUWc9UWjUZishF7hNOqt+NSNysFDLhFUxK0md+MaG/A2zkXGgNK20Nt58F0GQFxO2RtL26xta1zqTzrR90GMEcaMFVFygG1ixMd2JNvtZu+srrku/40W+yt0YQAXw8QN2NsiHyjexOXlwtSXvlIqYxkiihVEVeEcflWLG/U14j0VoW0dqdFEXvwBbTjYEk281vTSHjpIGxMdwzGdXY5jwIve5tYHhpWmluK0m/iSwxyPf6or9i44tiYllhgCMcp/Zxcwbf9sc7c6bsLNsz/DDYQsLahEJ89xYHWs1+EjGjCyxxRfWTO+p5kgDh/lNJ8e8BXyFC1lKM4tpGmeXjzaeK0j9C43YeDkV1HxZARxVIrjh3VSSbpYSIEmRHBtYCOPNfXtrLN3tryySAalSQG0uAGIF+4inzNklyPiQDqPKv6Ry4e2px5Jx/wAaXZVYMGncnOq+F5sjdDDMI3NraHKyx3NrngFvbXXwqo+EPY0EWGxD2hHNEXKranKCMoB0blw0NfGMgl6NWDh1Nm0H1RwPC/HS9KnwiS9HDFCTdixPEXCgE20PDM1bqNv+0ZTgo+ydpr8KLYm6eJnwsmJidFiR8hztYltOHVI+sKc9xd1fie0cmOaBwcOzgGzKCzJlJDra9g1cd35Amw8OnOfF6jtFyP7Cp22sYr7XxIv5MSIAewBS3hx9tUnNnPGJo64bZ54JhP5YvdXVdm4E8IsKf/CL3VkMW8EEkmRXu17cLAnuPsq2hwha5CkgcTbhWbyNdllFPo0xdiYM8IMOf/XH7q9jd/C/h4PVR/6azRYRXeKM8r6ceOn/AA1G8W2zRPm9hfw8Pqk/00fN3C/h4PVJ/prPmlZeDt4hmtXwbQlHCWT+dvfU7qI22aH83cL+Hg9Un+mj5u4X8PB6qP8A01nx2viBwmk/mPvqHtDeXFoOrO2a4Fiwvr41ZZCHGjTPm9hfw8Hqk/019+buF/DweqT/AE1nGD27iFVb4gmVmcMM4bgQBb28NDarAb1YlRrJ6QD/AGqXkRCi2Xe8YweFKM2HiIs3VWJCW0Fvq249tLpxUM/SFYIY8hTqiNLjMhY3OW3YPTVVtbbkk846Q3CgBtLAKoLt7L+ilaPebEQv1SCMQzMyFQRrwtzBsbVh5MZ5IVDvstiaUufpX/DOijEpkVUU6hVAUC8GFJ0GnEms5p4+EydnMDOLMQbixFrQ4YcD3AUj11R6RSSp0FFFFSQFFFFAT9g/SoP4sf61p2jktPe+i8fML0k7B+lQfxY/1rVnjGbp3sT5R51DJRdbEMmIkESrdmLMuutwC35Xr9A7tO0uEhJ6MSmONj1TlCm+Xgb3t38awTcnGvHi4yqlmYMi30N3Qroe3XSt/wB3dntDHkOhCoO05VTKNb9tc8pJPk0rg8b4wn4szRhGkUHKrGyPeysCb6Cxvx4gVlMu0McuKhQYWHOqM6oHJVlOhJJb+9P2/W3Ew4jiLZbq0l7E2GdRrl5XvrSGN68OcdHIZLL0Lx3ysbEsLALa9q6cMrgm+DGUW2KW/oxBxCyYiIRM6iyqbrZSdeJt4VEi2JmSOxF79bt17O4Cm/fPGhpFbKssYRUUkEW1z6X4HiNRVXDaXKIyFJNusbAVzZslv0PVx+FLGv8AIi92TgVRQY2yKBbKbam2lz31xkxkahzEYiIzmdZFDLe/WAIOdewV72dEwusljfSwaytccL6Vxh2LBJIVGEUW72vf008ae3JqS5LeT4jzY9SaSXJz+cSkRCSIRL0gLm/U5niDppflStvPjlkmUIQUUaW14knjz5Uz43YEEbovQdG5dRfiMp46E2NJG1LDESBeAYgaW0Btwrde09RhkTxeOoWmn+DJs/fOGODCQtHIRh5mlYjL1wSCABfQjtrli9pjE4jFYlXaMeUBpmYsyhU58gSf3avNxPg6hxuD6WXOHaRkQq1hlVQTcWPO9KG04lhWSOPMVMg6x4jLmAGnbf2UqNnBXBc7pYSN20sJTnAL/UYIxBIHFQLnzVaQ77hJwsZZmGVc6g5GIsCQOOXjypHlkKKqg2LDM1u/gPAD8zXzAYoxuGBsR7tKrPGmaRn0anDDMZCgmgZgbWEhHmuYrHzGrRNjYv7tT4SD+8YrPdjzyC4ZrIoFiBca66X1vra4p23q+EufCYXBpA6s7ITJIwVmGU5VFrkAnvrmirlTN5x0qyRNsbGD/tel0/vauJ2XjuWHB/8AOP8A10zbp/CKMZErBCZFW0i2AXMD1mBPKxGnf3UyptB7t+zAAOnWUXGuvHStdpmOsTNn9JDBiZsXEFMcV1DEN1usF4Ej7HppAhUzyyzMyARqgdWNnJyBQVB8oXFzatC31aV2simQF1Z0ysQEiUOQxGhzEAW53pK3A2vD0mKaaASZsrgFQSBrcAEd49FWyrRDjkriuUuT1s4GdVEY6R1YA2BAVL6WJNN+H3enLIMllLDMxOirzNMGydpYPIzrAseUgEdGoOovcWHCrjC42KRSUHAheFtTXLCMnPiSr8+m+SaS6Znu8mwI1Ro4pC88gOYkHKias7Gw52tx51mcmOtLh2IvlIYaWuOqRofOPNX6D2vg7ozMBlA4AsCR3m/sr887exSnFkKoABdQBoBroa7fb2Uq/wBHJBxdaf08fCpLmeFrWvc2FtP2OH7KQ6cN/GvHhT/lP9LD0n1MVUUi0uwoooqxAUUUUBP2D9Kg/ix/rWmL5JeR5WWwGY2J4E66f799LuwfpUH8WP8AWtaPuts3p5JEkl6KIFiSQSCb8ABwPE37qpO64NcWnV7dEj4N9jSZ+nkSwQkoebFRY6dx9tbshHRg24gcfDhVdu/s+AKrQtnjAygm/EdlwPTVhiNpqmct5KK7k9yeV7KweO5NtkudxSSM0k3sww2xO2JZEhRFg6wzKSAWa4AP1vyFVm/e1tntLBLhejZsrAGNctrniRYXPG3jVDunjA+NnldVbOrsQwuOvKt/zNUk8TCeZntcOw0Fh5R4Dl2Wq7dR0nX4WFPOpfnJOxG0bqQ5LK2liBcd4ItVN8VJYXJt2jj2g+NfBIWJBNgePd4CnXAbs4boklaV3UgeTbjfL+dYcYz2M/kQyOpnKbEqrIyuGNlOjdYG3Z7fPXLNIrF5JJmuQ14yt0U6C8XH0HnVVt1FweISziRwoI6vVyte1789ajjaR62bTPx63I8baaeaurFOK9n9PF82Ty1jjVL6XO08XFiI1/a5yWtcjK6gcbm/ZblSFm6xNMGFgaWQBJLNcZeql+B5gA9tWGD+D+fERvJEA+U9Y2ClT2akA389TuLVf6Z7MpYV/X9j58Fm3MmzD1LiDpmJ7z1r92lhWZ7Rx6fE2jI/aSTK4PYqq4PpLD0U3bN2Vi4YTDGFIkUrIAU1uOtwPZSxvRuscPh1kckOXy5NCACGIOYeFVX8ik8TjHtf9FvEPdzbw9FNW5fwey48GQssOHU2Mr8yOIUfWI7bgClOMaE1+h48T0WAjSOErEsajL9YArxIHEm5J4G5NMk9JnBWYtvlCMNi5cOmqxOQCSTxs2h89RtkwyzNoQACLltFHZemv4RdhxTTxzYZgCVCSoT1gyAAPrqbiwPO4HbUbB4k4ZXkyWsLEheqzcgTa2a5FZPIlVdnRjx6rcmaDuhPFGrIIBn6ysVvYoQDwta/DXuqfDPGjlxJO5ZWAjzJkBCkeVkBB1PGkDdzeQxRtKz5WJA0cIToo0uCDxGh9NWA3pV86pJlJIAvkzXZdWDDQHNbnyrfK9K1P6U8aCy+i4a+/oxbb3kSO4ZikQxEaMeJyLDnlGnla2HnrN9l7ZUTs0cZVbEWW97FlsTryAPCrbfDY0SwKy4tXJJkEemZiVA5Mfs2vS9ujigk5VlvnGUdxGp9lY5V6uiuP+SbHGHbq63aU37VOnoNO+5eKzoXBJBY+VceSAOB73PopGXaMVwNLk20IPK/9qct3NsYdcMzZk6RcwWMuqsx1I8ogC5Psrn8RLcuRbzFN46j2Wu+G0+jwkjX46egX/sPTX5wxUn7cH/nGtE3s+EFZj0LwsI1vrm1LaaGxtbTiDzrOsXOpYsEC9gFz7Sa9CTTbZxYYyikpdk34Rogow4HAA/0cOaSqbt+GJjwtzc5Tr/6sPb2Uo1Eekay7CiiirEBRRRQE/YP0qD+LH+ta3z4IcAWXFMCw66jQ216xrA9g/SoP4sf61r9E/BNNkweIe1wJyD4BRr7ayyq40THsvX6bDTmQkuj2U3JOgvbuB1OtQPhF2/GmzZijANL+zC/Wu7Av/8AnNV1idvKykFb38Kz/e7ZfxmPIpK5WzDgRe1tRz41hj1dM24fLM32TimRpCrFTktcd7LXTGyWGpGtyb8STxpwwnwVSNC0kWIje62KkMpWxDG/HsrP3e7kk37jYVrLk9DwcmnVXb4PUCFjoLjmdbD0U3QbOl6FCNQCWy87MALW4C2pPdS1AJF/w2IJ5Aj2V0G18RwEjrbjckWrGacujWeCV6pH3fGVhKCeNl4jkVFuPn0qiw4LsqXtmIF+WtMuA2bNjSw1lYjLnPAWHaeY9NWuC+D+QJqI2I4MCeXIgjQ99WWRQjX0582D2Tvg7YDdSVYT0MaF1AIdtSxuCQPMDpTZtIvgNmRQvZZpSXfLy7uPh6KW93tpkTCGQaKwzIeIsdbd9WHwgbXaeYMIyYxYAgjhzuOI1B9NVwW29RXyqSUYdEzcXECMYjFyXZYUNs3DMdfTYAf+VZtvNtZ5VszEjNmtfQE3PDz1ou19txw7JhhUjNMxZxpcAHNY/wD5HmNZVtKUPmtbj6Na649nn/DjsnDmQ5Ra+ZePA5mC+bjWybXxsqqhNyVI0CFUsAWur8SLLzFZDsUEdIRxChh5nFatDt//AKByHY2ANjqBcWOUctG76yzdovi6ZQ4jaaCS7WkZ+sxvoL8TddS1ecQOkwuKXMxCgEKbE9Q9INRxFudu3spRwM1svdpTlsdUiV3ku0ZALW+yBbhz0NYVpZsnqVEfcjEDKysCQW5KrEdXsbw5VKxuJKSOOjNuqcwVQAuU3uhtrbU6cqpdhbPZ1ljUrobXKluHAix0Oh9NWUez3WJzJNGUzKMpVzm6liLltLCw58a2ypSjS7N/FyTxXKX8fnR63qSNDGWYlHiMqgHrWLlUHDTyfRSru/iRHiVYgkLc8RoWuATcagVf7zIJEjLdGpEahSBJcqLgaFiAPN7qpdhzLFN1gHLDLr5NuINjz09tJpqLOOLTlY1YPaSi+Zo2+zaOMWOv+TWvUONjs2fonJ4fs4gPPpUzZ2CjmmSMKgLMBfLoL1P3p3fjwWXNkcMQB1bcb99edUuzq1qPAh7agiyAIqq2ZtUP1bXHA99uHKl1oOsASbG/spk29MhdcigdU3tz1qgf/EUdxr0cPMLOTI/Y678D9lhf3T/Tw9KNN+/P+Hhf3T/Sw9KFbrozfYUUUVJAUUUUBP2D9Kg/ix/rWv0p8HDxRYMWteUs0lzoWDMvA8NAB5q/NewfpUH8WP8AWtarsyS0YHef1GqyVkN0N+3mMMvVN0bVe7tHm91VD7RJqKuIPGuoxdEiNw8vtqSNXMZIJRh3G6niKyqUkm9apLiAQQeBB9FZhiYlVyubMAxFwNLA2vekjow5PVpnbZsyh0DkhSRcjsvrT/ht4cLIR0mGQqoyoSBmCj7V+J569tLexlg0Ki57SP8AhrQ9l7KwmIiCuvWt5QuGHhXm58iuqPSx5ZP7wJe15m1GGKFAc1kURzIbHiE8od6+yp27m2siL07SGS5D9dgTzXQHjbnUraO45wk6zE9LhvrHgy35MBwHeOym2bcjD4mFSGyShVyuNdQo0btXu5VR5IpJGc5W3IVJp4xiOnV8paPIcwB1zAqSRpqARfuqLLKWbUgnjpw7qqNqRvhpXikGqaWHDjy7RwPnr7g5bqWGgua60vVFfG5ytf0K+3sWzTyDMxAY2BJsPAcqr89dtpPeVz/mP51wRLmwrriefk/ky82PB+yllvpdI7fvB2J8OrUl8dMiWBIjYEWto2naRqNaqsChBYa2IubG4GU87cOJ9NOC495cFFAxBSJ3dbjWxDADwuzGqZWlyzXx8csj0wXIpv1PA8Tyv56ZdibYWReidsuhBN1y5SLHQ89e2lObaN9MoqIk5B0rNw1IjVpZqOA2K8Fvi5aXOL3V8ubKCO+3G9jp3143kVA0MKBlAA6Qn7Z1cm/fceApO2RvbNFwcjz+fgatcdjjNhndjGXytfKbNY6C4vYgC3ACo1zjw1wbRx45q75OO8G01kmOVuqLKuvBVFh+VVUe0FXEB8udUtoDbW9wb9uoqkvUnALmcA3INgbcbXHDvrWStcnMnzwaTsvbkkkavnZM7NqSCwVdTY1Lh2oJo8zzyMGvxdAwsf8AMh5jlVBjsXh1ihSG7BInDE3uJGZjrp3gX4aVR4XEn4uQD1g/sNZKCZpbXYwbbw8bgHpZdL260ZPsQUnY/qS6EkW0Jtc38KkNOTxP51B2ixut+/8AOtUvhR/pM3ye8OEPah/pYelSmfes/wDTYP8AcP8ATgpYrQzYUUUUAUUUUBP2D9Kw/wDFj/WtaRDicot/zXWs32D9Kg/ix/rWn7OKrJ0KssBjK+nGVUHa2HW92Lm3BRz7Ln+1dcHteB2OZZFUcNQTfny4DtrLca+FtpMibybZNujUkXFz4chS2JavN4MRCWNkvpoWJDDsuBp/9pcZtdKtH2VktaeCSmIKm6mx7qcdztvyuxBV3RbXCMQNfCkTNTlulsxRAZWvdyQLG1lXjfxP5Vl5EY6OTXE3q4NJwO2FXMCnlAgxl8wCnjnGWw8NTSaN6HSaREcgByByAAJCjxtxNTsIRbKtrdw07z30g4mQkyv3tbzt/vXDhxqVpnTObQw7Zx/xmOSXTMGA8VNh+Y9tQcDiCIx4n864bCkDK8Zt1lPpGo/KvcRCrl7712VS0lvFa3NTfwW8Weu3ifzqdu8B0pvYjKePiKgYjy2twufRerDd0ftT+6fzFdV0jz5K5MvpoVAP1Rzy6XA7bcamboYKNxLJMxEK2QKDZna1yL8lAIue+3Oq7azZYm5cvTUDY8hCHszG3Zey3/IVzZLlE7MDeGNx7Y9mfC5QvQwhQbW6NT7Tr7ao96d2YGhaaCyOouUHksOdgeBA181VeLxmVkF/KNSsfiD8XfX6prljrjJOyW7TTF3E7GKRCUyKQctgAb3b2VDixBF/Aj0i1dpZyYFU8A2nha/9/bUfDQF2CjnXpfOTifD4Od6nbFhzzKucJmuMx4DTvr2dgv2igbFcdlHJNdhJouZI7sjrlItYshOptYXB4Goe1pci6AAseNuItz7eVecHJmcaWP8At7a+bfPUUdjH2qvurK/dI9CCX/lk6+lb8fbu9ArnLiS1r29Fq40Ct6PNstd6vo2D/cP9OClimfer6Ng/3D/TgpYqSAooooAooooCfsH6VB/Fj/WtO+Q3OpOtJGwfpUH8WP8AWtaJ0F7G1ZZHSLwVlRtCFEQtkW504DiaXgpuRw9lNG2kFkW+t7256UvbUiCsPAE9ndbutr4WqISstJUQy+uuteSaKK2Mgp/2Fhz8XjXgAuYnkLkn+9IAFaZFIzIgSIdGFW4XS7BQNb/lXH5b9UjfAuTuHyRSSWtlRrDzUobPw2eJ15nj/amHeHGMuFlBQpcBRfvIv7KrN3Irw5vtMf8AgrDAqi5GuR80L+BkMcgI0ZT+XKmSTD6nSqfbeBKTZgOq+vDS/Mf3pnTD9Uachx8K6Zy+oyiuCll2Wp+qPRXvZmBCuTa2h/MVcfFa5TRBdaprJoj7Yw69FmdkCG+gYF81ur1QbgX4+FQdj7NZlC3UW1vcEC57ufCpktm42PmFQJldCTHYAixHDhz8ajlqi+qjrisGqTMptKyICbC4W5voOZta5rmrGZCq6BgRrwBF73PjUCHGFZyzXGYW18Bz81dodoWLrf62a3iB6aq4NBSKbFjhY6DS3+396s91EBlN1uMp63Idx8a6LsjMxcNx11AIqxw2z3UEK6gHjZePoNbyyLTRmo82W4wYGh9PaK5yQLY8Dx/KuWHgZUysxfsPC3hRJDfsPprnNBewMVpO+xrlt57he4mr6bCKTmtlYC1zwPiRw8aX9urYKOdzfw0t/etoO5pnTqivHlFdlRRRQK6zyy03p+jYP9w/04KWaZ96fo2C/cP9OCligCiiigCiiigJ+wfpWH/ix/rWtEEmnorO9g/SoP4sf61p7mY8iB4i9Y5ekaQKrbb/ALUX00BuO6/DvvUTE7IlZQwIYkXIvr/y1TMfgGktdh6K9fFHsB0hsKqml9LNNi68ZU2IIPfXmruTZRP171zOwz2itNxFNDIOzZFWVGY2UEE6X4d1Nce8MUesAu/2iXVb+AI9tL8mxGHC1cRgpEN8pP8AzurOcYz5bLRcolhtzeKecAShRrfqg68uZo2Rj3jGWzW42AHPnrXE4wHR0OnhU7Z8KsCbFddP/tQ6jGqJ5b7JnTmYorAqucEsRw5E6ctaaI2gkjusoVhpZ1Njbw/OlqLDAfXa/Z/9qUCeTH2e6ueaTdo6IT0xcWrLC/aPRUParDILdvvrywudS3pP9qjYtAOHp1/vRLkzbIeevRNfRX0VoVRzMd+Qo6Edg9FdgKCKgkF0rqJLVyosaq0LJC4ivoxFRxQKiibJS4iucyq2jKD4gVxFfb0B5+JR/YX0V5ODj+wPRXS1FTyKRT7+IBHhgBYBTp/6sPSfTjv/AORhvA/0sPSdXfHo5n2FFFFSQFFFFAT9g/SsP/Fj/WtO0sb3PVPGs7ViDcaGpfyzP99L/O3vqso6iydDs0T/AGTQIX7DST8sT/fS/wA7e+j5Yn++l/nb31TaRbcY6iFx9U0CJ/smkv5Xn++k9Y3vr58sT/fS+sb302kNxjt0LfZNfVje3kmkn5Xn++l/nb30fK8/30nrG99NpDcY8CNvsmvYVuw0h/LE/wB9L/O3vr0NrTn/AL0v87++o2UNxj2oPYa9qp7DbvrPztif76X+dvfR8rz/AH0v87e+myidxmiC9c8Ypy8OY/5pWf8AyxP99L/O3vr6NsT/AH0v87e+myiHkbHQKew+g16sew+g0kjbE/30vrG99HyxP99L6x/fU7RXUO4B7D6DXq57D6DSN8rz/fS+sb30fLE/30vrG99RtItrY82Pf6DQp7j6DSN8sT/fS/zt769ybTxC+VLMPF3H5mmyv0ax217D6DQPA+g0jfLM/wB9L/O3vo+WJ/vpfWN76jZX6NY8a9h9Bo17D6DSOdsT/fS+sb30DbE/30v87e+myhrHfXsPoNFj3+g0kfK8/wB9L/O3vo+WJ/vpfWP76bK/RuDHv5/h4bwb2RwA+0Eeak+u2IxjyWzuz24ZmJt6a41sjMKKKKkBRRRQBRRRQBU/YW12ws6ToAXS5W/AMVYA2PGxINu6oFFAatu7vVi32JtOZsRI0sb4cI5Y5kDSWYKeV6QNvbzTYxYenbO8Ssmc+UylswDdpBJ17PCnLdPZ8h2BtMBTeR8OUHNwjgsVHFrDsrNyKA034NcXiDsvaqwtIXSOExBMxdWMj3yAagkDW1Um0cZtNMHL8b6foZisQGIzg5wRKGQOL6dHYkfbq4+DzZsrbK2tlU3ljhWPkXKuxYJ9qw7KoI93MZ8Xl+MB4cNHeZjJzkClECBjcsxYLp4nhQCnWl/BVgcOn0of/wBAyYKL/KuS7yeeQxID25uys+2ds555ViiXM7GwH9yeQHM8qcd6NuHCYlcMuHhZcIFiieRGztkJZpAVcCzSl3BHJhQCjtnZb4aeWCQWeJ2RvFTa/gePnps+CbeBsJipJNWiSCaR479Vgig8OFxbQ1Z/CxslsQmG2kqZTPCnxlBxjmUAXZeKhha1/sjtpc3FwEkhxRRCw+KYhbgaZmjsq3+0eQ4mgO3wk7sDC49hCM0GItPhyvBkl1AXwYlR5qcdvWwu7zwwnK8OLSCZ1Ni8hi6SYXH1Q7dH3iKoWxt4oW2Ur4j6XsuQjDq3F+lBESkHUiOQZiOQiA51wTAytu1ICrF2xwmsfLKdEAXtxK350BnWCxjxOskbFHU3VgbEGtP3/wBpzvPszaWGZh8YiQKq3yrOjBZIwBpZiQCOdjWU1pu4+8UQ2ViFm1kwEi4vDA21dwYgPASsrHxoDt8LuxpZNrYdonJGKEfQlWuqOGEbBCOADANcfavSZvvt44rGSNnLxoejiub/ALNAEB8Wy5j2ljThsPeSM7DdpDfE4CR1w/b/ANWjIDr9k9I/jGtZhQGhbMwIwGxflBQDisTMYYXIBMMa5s7JfhISjDNxAItauPwf7efFYxMHjXfE4fEkxssrFyjsDkeNmJKOGtqORN6kbJxq4/YvyeCBisPMZoEYgdMjZs6IToZBnY5eelqjbibCfB4yPGY1Ww2HwxMhMilWkdQckcaNYuxa3DQAG5FAKu8eyThcXPhybmKR479oViAfOLGtDw+1sWN3YGgkm6X460d0LF+jEZIW4uct7aVne8G1jisVNiGFjLI8luzMSQPMLCtDwz4nDbvYd4S8cseNM3VJDBOjNmKjUpccxagI3wnovxHZ7YhUTaTK3ThQquY79QyqvB7ZeOurVnWFxbxuHjYow1DKSCPOK0De/ZK7ShXaeDUdI3VxmHU9ZJgNZFXiUYa6e+2f4bCNI4RFLMdAALk+agNi+FLZj/HjisQ0iYOFIAoQlTLMULZIuSsdS0n1R2mwrMt6d7sRj5S8zaX6kY0jjHIKvhzOp5mtY313sbC7SaKeM4nZ2JihSSPygWC5S0RGgkUjgCL2HOxCHv8AfBtJgXMkJ6bCsMyuLF0B+rKo1UjttY9x0oBIooooAooooAooooD2sRIJANhxPIX4X7K85avdg7ShSDFQzGRRMIsrRor2McmfUM66Hhe9Mr707PYxokCqDljLyQRdVDNhySct7sI0mGYC/wC00oDPctGWtL3k3owOSWNUjlZo8sZWFcsYIkAQESWQhyJMyXvcAi41qtnb0YKLCxoYM8yBjdoYmGcx4hbkk9dc0kBsw06PnYUAlrGTew4C504Dhc9g1Hpr18Wb7LcL8Dwte/hYE37q0DC7+4UOx6ER5gVumHw56hOEcho9Fe8kM514dKLdg5tv1hTGUELKozWQJHbrYWaG2e+YBWdNey/AjUBAy18tWgzb2bNZyThyACGUiCBbgNNliKhrBVWSMZ9S3R6jhXCHbWBlxuFcxrHGkTrJmiRYy4jfo7ICfrFdXY624CgEbLX0xm17Gx0B5Ei19fOPTWj7R3rwHSEOgmtIGLRwRWNmDBlZ2LWVLQ9F5BCkgjSvC774DVWgPRnObCGLRnhwqMUBcrGxaCQ3s2jDvoDObV9y03bA2/g4oYxLDnlQkG8UboymeKTMxLqxIVHS3Y3GxIqwO8+zCxJw7+Xw6KDyTNh5C1+ANo5VC24Pa+poBDWBiLhTbtsbcufnHpFebVonz4wpskUQUMVuHRFgZj8Szl0BICN8WcnQ+UOOtVC7fwkWJxJWBZIGMccSlEP7KOWPMbsOq7xIwzAXu5oBRy10VGsSAbaXPLXhf0eytBO9ez5OnHQpGWjkyscNEA7CCURjymMLCQpZk8ogXtaucu+OAViYsOSpZ3s8MOXMWxbICmYhlTp4QL8o+A0FAIAvw7aHiItcEXFxccR2+Ghpxxe9mG6TAyRQBDA8byWjRScoizDNmIkuyOwJUWz1MffXCv0ayRllj8l+ghzZv+rJJW+qEzQHJewyG1rAkBByHsr67E8bnxp5xe8+EnxODsgjgixTO6NFGE6GSWNzcLe40cFSCLAWve1dpd8Nn5HX4qrscgLGCNOlyqoNgjgQG4byb3vc86Az7LXp4yCQRYjQg6EVor717PMczdEpY9UD4tArSApiraKbQBTJhxnQ5iYQba1Wb0b14XEQOIocszzNIXaNc5vLI+Yyh76o6KUsR1OPCgEzLX0RHU2OnHu5a9lP8u+ezzly4RYm62Z+ihcKWjZgwjbqtlnkeymwyJGOVq9Jv1ggzAYQCFgboEjBzHFmQMbeXljy5Ua65ha1qAz0oaLU4bv7z4eKARTKSVkldW6CGUL0ixAPlkPWI6N1ynT9re90FMT7y7OSCNkWIKSzGERBmVm+MZC12Gfo+kTRtDZcp01Ay4Qm17Gw520424+OlectaLF8IOGWwEPUvlMfQQ5Oi+ONOwAZjqY2KgHySNDreoeJ3swRiVI8MqN0PRX6CNmRmECs2Zn/AGhskzBiAQXHabAItFe5gMxyklbmxIsSL6XAJsbd9eKAKKKKAKKKKAKKKKAKKKKAKKKKAKKKKAKKKKAKKKKAKKKKAKKKKAKKKKAKKKKAKKKKAKKKKAKKKKAKKK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1" descr="data:image/jpeg;base64,/9j/4AAQSkZJRgABAQAAAQABAAD/2wCEAAkGBhQSERQUExQWFBQWGBgWGBcXGBgaFRcXGBUWFxgbGhcXGycfGBkkGhUVHy8gIycpLCwsFR4xNTAqNSYrLCkBCQoKDgwOGg8PGiokHyQtLCksKSwsLCkpLCwpLCwpLCkpKSksLCkpLCwsLCwsLCwpKSksLCwsLCkpKSwsLCwsLP/AABEIAMkA+wMBIgACEQEDEQH/xAAcAAACAwEBAQEAAAAAAAAAAAAABgQFBwMCAQj/xABHEAACAQIDBAUGCwYFBQEBAAABAgMAEQQSIQUGMUETIlFhcTKBkZOh0QcUFRY0QlJTVLGyI3JzkrPBM2LS4fAkQ4KD8aI1/8QAGQEBAAMBAQAAAAAAAAAAAAAAAAECAwQF/8QAJhEAAgIBBAMBAAIDAQAAAAAAAAECEQMSEyExBCJBUTJhI4GRFP/aAAwDAQACEQMRAD8Aw2iiigCivUcZYhQCSSAANSSdAAOZqyO6+K/Dzerb3UBV0VZ/NnFfh5vVt7q+/NnFfh5vVt7qAq6KtPmzivw83q291fPmzivw8vq291AVlFWfzYxX4eX1be6j5s4r8PN6tvdQFZRVn82cV+Hm9W3ur782MV+Hm9W3uoCroqz+bGK/Dzerb3V9+bGK/Dzerb3UBV0VafNjFfh5vVt7qPmxivw83q291AVdFWfzZxX4eb1be6j5sYr8PN6tvdQFZRVn82MV+Hm9W3uo+bOK/Dy+rb3UBWUVZ/NnFfh5fVt7qPmzivw8vq291AVlFWfzYxX4eb1be6j5sYr8PN6tvdQFZRVn82MV+Hm9W3uo+bGK/Dy/yN7qArKKs/mzivw83q291HzZxX4eX1be6gKyipWN2ZLDbpY3jzXtmUre3G1+NRaAKKKKAKKKKAn7A+lQfxY/1rWq4LAwgKWQMWAvfXiPZWVbB+lQfxY/1rWl4fFjOq9g91VkWiM+2Vw/yZmZUWc9UWjUZishF7hNOqt+NSNysFDLhFUxK0md+MaG/A2zkXGgNK20Nt58F0GQFxO2RtL26xta1zqTzrR90GMEcaMFVFygG1ixMd2JNvtZu+srrku/40W+yt0YQAXw8QN2NsiHyjexOXlwtSXvlIqYxkiihVEVeEcflWLG/U14j0VoW0dqdFEXvwBbTjYEk281vTSHjpIGxMdwzGdXY5jwIve5tYHhpWmluK0m/iSwxyPf6or9i44tiYllhgCMcp/Zxcwbf9sc7c6bsLNsz/DDYQsLahEJ89xYHWs1+EjGjCyxxRfWTO+p5kgDh/lNJ8e8BXyFC1lKM4tpGmeXjzaeK0j9C43YeDkV1HxZARxVIrjh3VSSbpYSIEmRHBtYCOPNfXtrLN3tryySAalSQG0uAGIF+4inzNklyPiQDqPKv6Ry4e2px5Jx/wAaXZVYMGncnOq+F5sjdDDMI3NraHKyx3NrngFvbXXwqo+EPY0EWGxD2hHNEXKranKCMoB0blw0NfGMgl6NWDh1Nm0H1RwPC/HS9KnwiS9HDFCTdixPEXCgE20PDM1bqNv+0ZTgo+ydpr8KLYm6eJnwsmJidFiR8hztYltOHVI+sKc9xd1fie0cmOaBwcOzgGzKCzJlJDra9g1cd35Amw8OnOfF6jtFyP7Cp22sYr7XxIv5MSIAewBS3hx9tUnNnPGJo64bZ54JhP5YvdXVdm4E8IsKf/CL3VkMW8EEkmRXu17cLAnuPsq2hwha5CkgcTbhWbyNdllFPo0xdiYM8IMOf/XH7q9jd/C/h4PVR/6azRYRXeKM8r6ceOn/AA1G8W2zRPm9hfw8Pqk/00fN3C/h4PVJ/prPmlZeDt4hmtXwbQlHCWT+dvfU7qI22aH83cL+Hg9Un+mj5u4X8PB6qP8A01nx2viBwmk/mPvqHtDeXFoOrO2a4Fiwvr41ZZCHGjTPm9hfw8Hqk/019+buF/DweqT/AE1nGD27iFVb4gmVmcMM4bgQBb28NDarAb1YlRrJ6QD/AGqXkRCi2Xe8YweFKM2HiIs3VWJCW0Fvq249tLpxUM/SFYIY8hTqiNLjMhY3OW3YPTVVtbbkk846Q3CgBtLAKoLt7L+ilaPebEQv1SCMQzMyFQRrwtzBsbVh5MZ5IVDvstiaUufpX/DOijEpkVUU6hVAUC8GFJ0GnEms5p4+EydnMDOLMQbixFrQ4YcD3AUj11R6RSSp0FFFFSQFFFFAT9g/SoP4sf61p2jktPe+i8fML0k7B+lQfxY/1rVnjGbp3sT5R51DJRdbEMmIkESrdmLMuutwC35Xr9A7tO0uEhJ6MSmONj1TlCm+Xgb3t38awTcnGvHi4yqlmYMi30N3Qroe3XSt/wB3dntDHkOhCoO05VTKNb9tc8pJPk0rg8b4wn4szRhGkUHKrGyPeysCb6Cxvx4gVlMu0McuKhQYWHOqM6oHJVlOhJJb+9P2/W3Ew4jiLZbq0l7E2GdRrl5XvrSGN68OcdHIZLL0Lx3ysbEsLALa9q6cMrgm+DGUW2KW/oxBxCyYiIRM6iyqbrZSdeJt4VEi2JmSOxF79bt17O4Cm/fPGhpFbKssYRUUkEW1z6X4HiNRVXDaXKIyFJNusbAVzZslv0PVx+FLGv8AIi92TgVRQY2yKBbKbam2lz31xkxkahzEYiIzmdZFDLe/WAIOdewV72dEwusljfSwaytccL6Vxh2LBJIVGEUW72vf008ae3JqS5LeT4jzY9SaSXJz+cSkRCSIRL0gLm/U5niDppflStvPjlkmUIQUUaW14knjz5Uz43YEEbovQdG5dRfiMp46E2NJG1LDESBeAYgaW0Btwrde09RhkTxeOoWmn+DJs/fOGODCQtHIRh5mlYjL1wSCABfQjtrli9pjE4jFYlXaMeUBpmYsyhU58gSf3avNxPg6hxuD6WXOHaRkQq1hlVQTcWPO9KG04lhWSOPMVMg6x4jLmAGnbf2UqNnBXBc7pYSN20sJTnAL/UYIxBIHFQLnzVaQ77hJwsZZmGVc6g5GIsCQOOXjypHlkKKqg2LDM1u/gPAD8zXzAYoxuGBsR7tKrPGmaRn0anDDMZCgmgZgbWEhHmuYrHzGrRNjYv7tT4SD+8YrPdjzyC4ZrIoFiBca66X1vra4p23q+EufCYXBpA6s7ITJIwVmGU5VFrkAnvrmirlTN5x0qyRNsbGD/tel0/vauJ2XjuWHB/8AOP8A10zbp/CKMZErBCZFW0i2AXMD1mBPKxGnf3UyptB7t+zAAOnWUXGuvHStdpmOsTNn9JDBiZsXEFMcV1DEN1usF4Ej7HppAhUzyyzMyARqgdWNnJyBQVB8oXFzatC31aV2simQF1Z0ysQEiUOQxGhzEAW53pK3A2vD0mKaaASZsrgFQSBrcAEd49FWyrRDjkriuUuT1s4GdVEY6R1YA2BAVL6WJNN+H3enLIMllLDMxOirzNMGydpYPIzrAseUgEdGoOovcWHCrjC42KRSUHAheFtTXLCMnPiSr8+m+SaS6Znu8mwI1Ro4pC88gOYkHKias7Gw52tx51mcmOtLh2IvlIYaWuOqRofOPNX6D2vg7ozMBlA4AsCR3m/sr887exSnFkKoABdQBoBroa7fb2Uq/wBHJBxdaf08fCpLmeFrWvc2FtP2OH7KQ6cN/GvHhT/lP9LD0n1MVUUi0uwoooqxAUUUUBP2D9Kg/ix/rWmL5JeR5WWwGY2J4E66f799LuwfpUH8WP8AWtaPuts3p5JEkl6KIFiSQSCb8ABwPE37qpO64NcWnV7dEj4N9jSZ+nkSwQkoebFRY6dx9tbshHRg24gcfDhVdu/s+AKrQtnjAygm/EdlwPTVhiNpqmct5KK7k9yeV7KweO5NtkudxSSM0k3sww2xO2JZEhRFg6wzKSAWa4AP1vyFVm/e1tntLBLhejZsrAGNctrniRYXPG3jVDunjA+NnldVbOrsQwuOvKt/zNUk8TCeZntcOw0Fh5R4Dl2Wq7dR0nX4WFPOpfnJOxG0bqQ5LK2liBcd4ItVN8VJYXJt2jj2g+NfBIWJBNgePd4CnXAbs4boklaV3UgeTbjfL+dYcYz2M/kQyOpnKbEqrIyuGNlOjdYG3Z7fPXLNIrF5JJmuQ14yt0U6C8XH0HnVVt1FweISziRwoI6vVyte1789ajjaR62bTPx63I8baaeaurFOK9n9PF82Ty1jjVL6XO08XFiI1/a5yWtcjK6gcbm/ZblSFm6xNMGFgaWQBJLNcZeql+B5gA9tWGD+D+fERvJEA+U9Y2ClT2akA389TuLVf6Z7MpYV/X9j58Fm3MmzD1LiDpmJ7z1r92lhWZ7Rx6fE2jI/aSTK4PYqq4PpLD0U3bN2Vi4YTDGFIkUrIAU1uOtwPZSxvRuscPh1kckOXy5NCACGIOYeFVX8ik8TjHtf9FvEPdzbw9FNW5fwey48GQssOHU2Mr8yOIUfWI7bgClOMaE1+h48T0WAjSOErEsajL9YArxIHEm5J4G5NMk9JnBWYtvlCMNi5cOmqxOQCSTxs2h89RtkwyzNoQACLltFHZemv4RdhxTTxzYZgCVCSoT1gyAAPrqbiwPO4HbUbB4k4ZXkyWsLEheqzcgTa2a5FZPIlVdnRjx6rcmaDuhPFGrIIBn6ysVvYoQDwta/DXuqfDPGjlxJO5ZWAjzJkBCkeVkBB1PGkDdzeQxRtKz5WJA0cIToo0uCDxGh9NWA3pV86pJlJIAvkzXZdWDDQHNbnyrfK9K1P6U8aCy+i4a+/oxbb3kSO4ZikQxEaMeJyLDnlGnla2HnrN9l7ZUTs0cZVbEWW97FlsTryAPCrbfDY0SwKy4tXJJkEemZiVA5Mfs2vS9ujigk5VlvnGUdxGp9lY5V6uiuP+SbHGHbq63aU37VOnoNO+5eKzoXBJBY+VceSAOB73PopGXaMVwNLk20IPK/9qct3NsYdcMzZk6RcwWMuqsx1I8ogC5Psrn8RLcuRbzFN46j2Wu+G0+jwkjX46egX/sPTX5wxUn7cH/nGtE3s+EFZj0LwsI1vrm1LaaGxtbTiDzrOsXOpYsEC9gFz7Sa9CTTbZxYYyikpdk34Rogow4HAA/0cOaSqbt+GJjwtzc5Tr/6sPb2Uo1Eekay7CiiirEBRRRQE/YP0qD+LH+ta3z4IcAWXFMCw66jQ216xrA9g/SoP4sf61r9E/BNNkweIe1wJyD4BRr7ayyq40THsvX6bDTmQkuj2U3JOgvbuB1OtQPhF2/GmzZijANL+zC/Wu7Av/8AnNV1idvKykFb38Kz/e7ZfxmPIpK5WzDgRe1tRz41hj1dM24fLM32TimRpCrFTktcd7LXTGyWGpGtyb8STxpwwnwVSNC0kWIje62KkMpWxDG/HsrP3e7kk37jYVrLk9DwcmnVXb4PUCFjoLjmdbD0U3QbOl6FCNQCWy87MALW4C2pPdS1AJF/w2IJ5Aj2V0G18RwEjrbjckWrGacujWeCV6pH3fGVhKCeNl4jkVFuPn0qiw4LsqXtmIF+WtMuA2bNjSw1lYjLnPAWHaeY9NWuC+D+QJqI2I4MCeXIgjQ99WWRQjX0582D2Tvg7YDdSVYT0MaF1AIdtSxuCQPMDpTZtIvgNmRQvZZpSXfLy7uPh6KW93tpkTCGQaKwzIeIsdbd9WHwgbXaeYMIyYxYAgjhzuOI1B9NVwW29RXyqSUYdEzcXECMYjFyXZYUNs3DMdfTYAf+VZtvNtZ5VszEjNmtfQE3PDz1ou19txw7JhhUjNMxZxpcAHNY/wD5HmNZVtKUPmtbj6Na649nn/DjsnDmQ5Ra+ZePA5mC+bjWybXxsqqhNyVI0CFUsAWur8SLLzFZDsUEdIRxChh5nFatDt//AKByHY2ANjqBcWOUctG76yzdovi6ZQ4jaaCS7WkZ+sxvoL8TddS1ecQOkwuKXMxCgEKbE9Q9INRxFudu3spRwM1svdpTlsdUiV3ku0ZALW+yBbhz0NYVpZsnqVEfcjEDKysCQW5KrEdXsbw5VKxuJKSOOjNuqcwVQAuU3uhtrbU6cqpdhbPZ1ljUrobXKluHAix0Oh9NWUez3WJzJNGUzKMpVzm6liLltLCw58a2ypSjS7N/FyTxXKX8fnR63qSNDGWYlHiMqgHrWLlUHDTyfRSru/iRHiVYgkLc8RoWuATcagVf7zIJEjLdGpEahSBJcqLgaFiAPN7qpdhzLFN1gHLDLr5NuINjz09tJpqLOOLTlY1YPaSi+Zo2+zaOMWOv+TWvUONjs2fonJ4fs4gPPpUzZ2CjmmSMKgLMBfLoL1P3p3fjwWXNkcMQB1bcb99edUuzq1qPAh7agiyAIqq2ZtUP1bXHA99uHKl1oOsASbG/spk29MhdcigdU3tz1qgf/EUdxr0cPMLOTI/Y678D9lhf3T/Tw9KNN+/P+Hhf3T/Sw9KFbrozfYUUUVJAUUUUBP2D9Kg/ix/rWv0p8HDxRYMWteUs0lzoWDMvA8NAB5q/NewfpUH8WP8AWtarsyS0YHef1GqyVkN0N+3mMMvVN0bVe7tHm91VD7RJqKuIPGuoxdEiNw8vtqSNXMZIJRh3G6niKyqUkm9apLiAQQeBB9FZhiYlVyubMAxFwNLA2vekjow5PVpnbZsyh0DkhSRcjsvrT/ht4cLIR0mGQqoyoSBmCj7V+J569tLexlg0Ki57SP8AhrQ9l7KwmIiCuvWt5QuGHhXm58iuqPSx5ZP7wJe15m1GGKFAc1kURzIbHiE8od6+yp27m2siL07SGS5D9dgTzXQHjbnUraO45wk6zE9LhvrHgy35MBwHeOym2bcjD4mFSGyShVyuNdQo0btXu5VR5IpJGc5W3IVJp4xiOnV8paPIcwB1zAqSRpqARfuqLLKWbUgnjpw7qqNqRvhpXikGqaWHDjy7RwPnr7g5bqWGgua60vVFfG5ytf0K+3sWzTyDMxAY2BJsPAcqr89dtpPeVz/mP51wRLmwrriefk/ky82PB+yllvpdI7fvB2J8OrUl8dMiWBIjYEWto2naRqNaqsChBYa2IubG4GU87cOJ9NOC495cFFAxBSJ3dbjWxDADwuzGqZWlyzXx8csj0wXIpv1PA8Tyv56ZdibYWReidsuhBN1y5SLHQ89e2lObaN9MoqIk5B0rNw1IjVpZqOA2K8Fvi5aXOL3V8ubKCO+3G9jp3143kVA0MKBlAA6Qn7Z1cm/fceApO2RvbNFwcjz+fgatcdjjNhndjGXytfKbNY6C4vYgC3ACo1zjw1wbRx45q75OO8G01kmOVuqLKuvBVFh+VVUe0FXEB8udUtoDbW9wb9uoqkvUnALmcA3INgbcbXHDvrWStcnMnzwaTsvbkkkavnZM7NqSCwVdTY1Lh2oJo8zzyMGvxdAwsf8AMh5jlVBjsXh1ihSG7BInDE3uJGZjrp3gX4aVR4XEn4uQD1g/sNZKCZpbXYwbbw8bgHpZdL260ZPsQUnY/qS6EkW0Jtc38KkNOTxP51B2ixut+/8AOtUvhR/pM3ye8OEPah/pYelSmfes/wDTYP8AcP8ATgpYrQzYUUUUAUUUUBP2D9Kw/wDFj/WtaRDicot/zXWs32D9Kg/ix/rWn7OKrJ0KssBjK+nGVUHa2HW92Lm3BRz7Ln+1dcHteB2OZZFUcNQTfny4DtrLca+FtpMibybZNujUkXFz4chS2JavN4MRCWNkvpoWJDDsuBp/9pcZtdKtH2VktaeCSmIKm6mx7qcdztvyuxBV3RbXCMQNfCkTNTlulsxRAZWvdyQLG1lXjfxP5Vl5EY6OTXE3q4NJwO2FXMCnlAgxl8wCnjnGWw8NTSaN6HSaREcgByByAAJCjxtxNTsIRbKtrdw07z30g4mQkyv3tbzt/vXDhxqVpnTObQw7Zx/xmOSXTMGA8VNh+Y9tQcDiCIx4n864bCkDK8Zt1lPpGo/KvcRCrl7712VS0lvFa3NTfwW8Weu3ifzqdu8B0pvYjKePiKgYjy2twufRerDd0ftT+6fzFdV0jz5K5MvpoVAP1Rzy6XA7bcamboYKNxLJMxEK2QKDZna1yL8lAIue+3Oq7azZYm5cvTUDY8hCHszG3Zey3/IVzZLlE7MDeGNx7Y9mfC5QvQwhQbW6NT7Tr7ao96d2YGhaaCyOouUHksOdgeBA181VeLxmVkF/KNSsfiD8XfX6prljrjJOyW7TTF3E7GKRCUyKQctgAb3b2VDixBF/Aj0i1dpZyYFU8A2nha/9/bUfDQF2CjnXpfOTifD4Od6nbFhzzKucJmuMx4DTvr2dgv2igbFcdlHJNdhJouZI7sjrlItYshOptYXB4Goe1pci6AAseNuItz7eVecHJmcaWP8At7a+bfPUUdjH2qvurK/dI9CCX/lk6+lb8fbu9ArnLiS1r29Fq40Ct6PNstd6vo2D/cP9OClimfer6Ng/3D/TgpYqSAooooAooooCfsH6VB/Fj/WtO+Q3OpOtJGwfpUH8WP8AWtaJ0F7G1ZZHSLwVlRtCFEQtkW504DiaXgpuRw9lNG2kFkW+t7256UvbUiCsPAE9ndbutr4WqISstJUQy+uuteSaKK2Mgp/2Fhz8XjXgAuYnkLkn+9IAFaZFIzIgSIdGFW4XS7BQNb/lXH5b9UjfAuTuHyRSSWtlRrDzUobPw2eJ15nj/amHeHGMuFlBQpcBRfvIv7KrN3Irw5vtMf8AgrDAqi5GuR80L+BkMcgI0ZT+XKmSTD6nSqfbeBKTZgOq+vDS/Mf3pnTD9Uachx8K6Zy+oyiuCll2Wp+qPRXvZmBCuTa2h/MVcfFa5TRBdaprJoj7Yw69FmdkCG+gYF81ur1QbgX4+FQdj7NZlC3UW1vcEC57ufCpktm42PmFQJldCTHYAixHDhz8ajlqi+qjrisGqTMptKyICbC4W5voOZta5rmrGZCq6BgRrwBF73PjUCHGFZyzXGYW18Bz81dodoWLrf62a3iB6aq4NBSKbFjhY6DS3+396s91EBlN1uMp63Idx8a6LsjMxcNx11AIqxw2z3UEK6gHjZePoNbyyLTRmo82W4wYGh9PaK5yQLY8Dx/KuWHgZUysxfsPC3hRJDfsPprnNBewMVpO+xrlt57he4mr6bCKTmtlYC1zwPiRw8aX9urYKOdzfw0t/etoO5pnTqivHlFdlRRRQK6zyy03p+jYP9w/04KWaZ96fo2C/cP9OCligCiiigCiiigJ+wfpWH/ix/rWtEEmnorO9g/SoP4sf61p7mY8iB4i9Y5ekaQKrbb/ALUX00BuO6/DvvUTE7IlZQwIYkXIvr/y1TMfgGktdh6K9fFHsB0hsKqml9LNNi68ZU2IIPfXmruTZRP171zOwz2itNxFNDIOzZFWVGY2UEE6X4d1Nce8MUesAu/2iXVb+AI9tL8mxGHC1cRgpEN8pP8AzurOcYz5bLRcolhtzeKecAShRrfqg68uZo2Rj3jGWzW42AHPnrXE4wHR0OnhU7Z8KsCbFddP/tQ6jGqJ5b7JnTmYorAqucEsRw5E6ctaaI2gkjusoVhpZ1Njbw/OlqLDAfXa/Z/9qUCeTH2e6ueaTdo6IT0xcWrLC/aPRUParDILdvvrywudS3pP9qjYtAOHp1/vRLkzbIeevRNfRX0VoVRzMd+Qo6Edg9FdgKCKgkF0rqJLVyosaq0LJC4ivoxFRxQKiibJS4iucyq2jKD4gVxFfb0B5+JR/YX0V5ODj+wPRXS1FTyKRT7+IBHhgBYBTp/6sPSfTjv/AORhvA/0sPSdXfHo5n2FFFFSQFFFFAT9g/SsP/Fj/WtO0sb3PVPGs7ViDcaGpfyzP99L/O3vqso6iydDs0T/AGTQIX7DST8sT/fS/wA7e+j5Yn++l/nb31TaRbcY6iFx9U0CJ/smkv5Xn++k9Y3vr58sT/fS+sb302kNxjt0LfZNfVje3kmkn5Xn++l/nb30fK8/30nrG99NpDcY8CNvsmvYVuw0h/LE/wB9L/O3vr0NrTn/AL0v87++o2UNxj2oPYa9qp7DbvrPztif76X+dvfR8rz/AH0v87e+myidxmiC9c8Ypy8OY/5pWf8AyxP99L/O3vr6NsT/AH0v87e+myiHkbHQKew+g16sew+g0kjbE/30vrG99HyxP99L6x/fU7RXUO4B7D6DXq57D6DSN8rz/fS+sb30fLE/30vrG99RtItrY82Pf6DQp7j6DSN8sT/fS/zt769ybTxC+VLMPF3H5mmyv0ax217D6DQPA+g0jfLM/wB9L/O3vo+WJ/vpfWN76jZX6NY8a9h9Bo17D6DSOdsT/fS+sb30DbE/30v87e+myhrHfXsPoNFj3+g0kfK8/wB9L/O3vo+WJ/vpfWP76bK/RuDHv5/h4bwb2RwA+0Eeak+u2IxjyWzuz24ZmJt6a41sjMKKKKkBRRRQBRRRQBU/YW12ws6ToAXS5W/AMVYA2PGxINu6oFFAatu7vVi32JtOZsRI0sb4cI5Y5kDSWYKeV6QNvbzTYxYenbO8Ssmc+UylswDdpBJ17PCnLdPZ8h2BtMBTeR8OUHNwjgsVHFrDsrNyKA034NcXiDsvaqwtIXSOExBMxdWMj3yAagkDW1Um0cZtNMHL8b6foZisQGIzg5wRKGQOL6dHYkfbq4+DzZsrbK2tlU3ljhWPkXKuxYJ9qw7KoI93MZ8Xl+MB4cNHeZjJzkClECBjcsxYLp4nhQCnWl/BVgcOn0of/wBAyYKL/KuS7yeeQxID25uys+2ds555ViiXM7GwH9yeQHM8qcd6NuHCYlcMuHhZcIFiieRGztkJZpAVcCzSl3BHJhQCjtnZb4aeWCQWeJ2RvFTa/gePnps+CbeBsJipJNWiSCaR479Vgig8OFxbQ1Z/CxslsQmG2kqZTPCnxlBxjmUAXZeKhha1/sjtpc3FwEkhxRRCw+KYhbgaZmjsq3+0eQ4mgO3wk7sDC49hCM0GItPhyvBkl1AXwYlR5qcdvWwu7zwwnK8OLSCZ1Ni8hi6SYXH1Q7dH3iKoWxt4oW2Ur4j6XsuQjDq3F+lBESkHUiOQZiOQiA51wTAytu1ICrF2xwmsfLKdEAXtxK350BnWCxjxOskbFHU3VgbEGtP3/wBpzvPszaWGZh8YiQKq3yrOjBZIwBpZiQCOdjWU1pu4+8UQ2ViFm1kwEi4vDA21dwYgPASsrHxoDt8LuxpZNrYdonJGKEfQlWuqOGEbBCOADANcfavSZvvt44rGSNnLxoejiub/ALNAEB8Wy5j2ljThsPeSM7DdpDfE4CR1w/b/ANWjIDr9k9I/jGtZhQGhbMwIwGxflBQDisTMYYXIBMMa5s7JfhISjDNxAItauPwf7efFYxMHjXfE4fEkxssrFyjsDkeNmJKOGtqORN6kbJxq4/YvyeCBisPMZoEYgdMjZs6IToZBnY5eelqjbibCfB4yPGY1Ww2HwxMhMilWkdQckcaNYuxa3DQAG5FAKu8eyThcXPhybmKR479oViAfOLGtDw+1sWN3YGgkm6X460d0LF+jEZIW4uct7aVne8G1jisVNiGFjLI8luzMSQPMLCtDwz4nDbvYd4S8cseNM3VJDBOjNmKjUpccxagI3wnovxHZ7YhUTaTK3ThQquY79QyqvB7ZeOurVnWFxbxuHjYow1DKSCPOK0De/ZK7ShXaeDUdI3VxmHU9ZJgNZFXiUYa6e+2f4bCNI4RFLMdAALk+agNi+FLZj/HjisQ0iYOFIAoQlTLMULZIuSsdS0n1R2mwrMt6d7sRj5S8zaX6kY0jjHIKvhzOp5mtY313sbC7SaKeM4nZ2JihSSPygWC5S0RGgkUjgCL2HOxCHv8AfBtJgXMkJ6bCsMyuLF0B+rKo1UjttY9x0oBIooooAooooAooooD2sRIJANhxPIX4X7K85avdg7ShSDFQzGRRMIsrRor2McmfUM66Hhe9Mr707PYxokCqDljLyQRdVDNhySct7sI0mGYC/wC00oDPctGWtL3k3owOSWNUjlZo8sZWFcsYIkAQESWQhyJMyXvcAi41qtnb0YKLCxoYM8yBjdoYmGcx4hbkk9dc0kBsw06PnYUAlrGTew4C504Dhc9g1Hpr18Wb7LcL8Dwte/hYE37q0DC7+4UOx6ER5gVumHw56hOEcho9Fe8kM514dKLdg5tv1hTGUELKozWQJHbrYWaG2e+YBWdNey/AjUBAy18tWgzb2bNZyThyACGUiCBbgNNliKhrBVWSMZ9S3R6jhXCHbWBlxuFcxrHGkTrJmiRYy4jfo7ICfrFdXY624CgEbLX0xm17Gx0B5Ei19fOPTWj7R3rwHSEOgmtIGLRwRWNmDBlZ2LWVLQ9F5BCkgjSvC774DVWgPRnObCGLRnhwqMUBcrGxaCQ3s2jDvoDObV9y03bA2/g4oYxLDnlQkG8UboymeKTMxLqxIVHS3Y3GxIqwO8+zCxJw7+Xw6KDyTNh5C1+ANo5VC24Pa+poBDWBiLhTbtsbcufnHpFebVonz4wpskUQUMVuHRFgZj8Szl0BICN8WcnQ+UOOtVC7fwkWJxJWBZIGMccSlEP7KOWPMbsOq7xIwzAXu5oBRy10VGsSAbaXPLXhf0eytBO9ez5OnHQpGWjkyscNEA7CCURjymMLCQpZk8ogXtaucu+OAViYsOSpZ3s8MOXMWxbICmYhlTp4QL8o+A0FAIAvw7aHiItcEXFxccR2+Ghpxxe9mG6TAyRQBDA8byWjRScoizDNmIkuyOwJUWz1MffXCv0ayRllj8l+ghzZv+rJJW+qEzQHJewyG1rAkBByHsr67E8bnxp5xe8+EnxODsgjgixTO6NFGE6GSWNzcLe40cFSCLAWve1dpd8Nn5HX4qrscgLGCNOlyqoNgjgQG4byb3vc86Az7LXp4yCQRYjQg6EVor717PMczdEpY9UD4tArSApiraKbQBTJhxnQ5iYQba1Wb0b14XEQOIocszzNIXaNc5vLI+Yyh76o6KUsR1OPCgEzLX0RHU2OnHu5a9lP8u+ezzly4RYm62Z+ihcKWjZgwjbqtlnkeymwyJGOVq9Jv1ggzAYQCFgboEjBzHFmQMbeXljy5Ua65ha1qAz0oaLU4bv7z4eKARTKSVkldW6CGUL0ixAPlkPWI6N1ynT9re90FMT7y7OSCNkWIKSzGERBmVm+MZC12Gfo+kTRtDZcp01Ay4Qm17Gw520424+OlectaLF8IOGWwEPUvlMfQQ5Oi+ONOwAZjqY2KgHySNDreoeJ3swRiVI8MqN0PRX6CNmRmECs2Zn/AGhskzBiAQXHabAItFe5gMxyklbmxIsSL6XAJsbd9eKAKKKKAKKKKAKKKKAKKKKAKKKKAKKKKAKKKKAKKKKAKKKKAKKKKAKKKKAKKKKAKKKKAKKKKAKKKKAKKK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568" y="2569290"/>
            <a:ext cx="2996231" cy="1621710"/>
          </a:xfrm>
          <a:prstGeom prst="rect">
            <a:avLst/>
          </a:prstGeom>
        </p:spPr>
      </p:pic>
    </p:spTree>
    <p:custDataLst>
      <p:tags r:id="rId1"/>
    </p:custDataLst>
    <p:extLst>
      <p:ext uri="{BB962C8B-B14F-4D97-AF65-F5344CB8AC3E}">
        <p14:creationId xmlns:p14="http://schemas.microsoft.com/office/powerpoint/2010/main" val="3448447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2438400"/>
            <a:ext cx="3939540" cy="548640"/>
          </a:xfrm>
        </p:spPr>
        <p:txBody>
          <a:bodyPr>
            <a:normAutofit fontScale="90000"/>
          </a:bodyPr>
          <a:lstStyle/>
          <a:p>
            <a:r>
              <a:rPr lang="en-US" sz="5400" b="1" dirty="0" smtClean="0">
                <a:solidFill>
                  <a:schemeClr val="bg2">
                    <a:lumMod val="25000"/>
                  </a:schemeClr>
                </a:solidFill>
              </a:rPr>
              <a:t>Questions?</a:t>
            </a:r>
            <a:endParaRPr lang="en-US" sz="5000" dirty="0">
              <a:solidFill>
                <a:schemeClr val="accent2">
                  <a:lumMod val="75000"/>
                </a:schemeClr>
              </a:solidFill>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458634" cy="533400"/>
          </a:xfrm>
        </p:spPr>
        <p:txBody>
          <a:bodyPr/>
          <a:lstStyle/>
          <a:p>
            <a:r>
              <a:rPr lang="en-US" b="1" dirty="0" smtClean="0">
                <a:solidFill>
                  <a:schemeClr val="bg1"/>
                </a:solidFill>
              </a:rPr>
              <a:t>References</a:t>
            </a:r>
            <a:endParaRPr lang="en-US" b="1" dirty="0">
              <a:solidFill>
                <a:schemeClr val="bg1"/>
              </a:solidFill>
            </a:endParaRPr>
          </a:p>
        </p:txBody>
      </p:sp>
      <p:sp>
        <p:nvSpPr>
          <p:cNvPr id="3" name="Content Placeholder 2"/>
          <p:cNvSpPr>
            <a:spLocks noGrp="1"/>
          </p:cNvSpPr>
          <p:nvPr>
            <p:ph idx="1"/>
          </p:nvPr>
        </p:nvSpPr>
        <p:spPr>
          <a:xfrm>
            <a:off x="457200" y="2514600"/>
            <a:ext cx="8229600" cy="3886200"/>
          </a:xfrm>
        </p:spPr>
        <p:txBody>
          <a:bodyPr>
            <a:normAutofit lnSpcReduction="10000"/>
          </a:bodyPr>
          <a:lstStyle/>
          <a:p>
            <a:pPr>
              <a:buNone/>
            </a:pPr>
            <a:r>
              <a:rPr lang="en-US" sz="2000" dirty="0" smtClean="0"/>
              <a:t>Buckingham, M. (2007). </a:t>
            </a:r>
            <a:r>
              <a:rPr lang="en-US" sz="2000" i="1" dirty="0" smtClean="0"/>
              <a:t>Go put your strengths to work</a:t>
            </a:r>
            <a:r>
              <a:rPr lang="en-US" sz="2000" dirty="0" smtClean="0"/>
              <a:t>. New York: Free Press.</a:t>
            </a:r>
          </a:p>
          <a:p>
            <a:pPr>
              <a:buNone/>
            </a:pPr>
            <a:r>
              <a:rPr lang="en-US" sz="2000" dirty="0" smtClean="0"/>
              <a:t>Buckingham, M. (2006). </a:t>
            </a:r>
            <a:r>
              <a:rPr lang="en-US" sz="2000" i="1" dirty="0" smtClean="0"/>
              <a:t>Trombone player wanted </a:t>
            </a:r>
            <a:r>
              <a:rPr lang="en-US" sz="2000" dirty="0" smtClean="0"/>
              <a:t>[DVD]. Beverly Hills, CA: The Marcus Buckingham Company.</a:t>
            </a:r>
          </a:p>
          <a:p>
            <a:pPr>
              <a:buNone/>
            </a:pPr>
            <a:r>
              <a:rPr lang="en-US" sz="2000" dirty="0" smtClean="0"/>
              <a:t>Buckingham, M. &amp; Clifton, D.O. (2001). </a:t>
            </a:r>
            <a:r>
              <a:rPr lang="en-US" sz="2000" i="1" dirty="0" smtClean="0"/>
              <a:t>Now, discover your strengths</a:t>
            </a:r>
            <a:r>
              <a:rPr lang="en-US" sz="2000" dirty="0" smtClean="0"/>
              <a:t>. New York: Free Press.</a:t>
            </a:r>
          </a:p>
          <a:p>
            <a:pPr>
              <a:buNone/>
            </a:pPr>
            <a:r>
              <a:rPr lang="en-US" sz="2000" dirty="0" smtClean="0"/>
              <a:t>Maxwell, J. (1999). </a:t>
            </a:r>
            <a:r>
              <a:rPr lang="en-US" sz="2000" i="1" dirty="0" smtClean="0"/>
              <a:t>21 indispensable qualities of a leader</a:t>
            </a:r>
            <a:r>
              <a:rPr lang="en-US" sz="2000" dirty="0" smtClean="0"/>
              <a:t>. Nashville, TN: Thomas Nelson Publishing. </a:t>
            </a:r>
          </a:p>
          <a:p>
            <a:pPr>
              <a:buNone/>
            </a:pPr>
            <a:r>
              <a:rPr lang="en-US" sz="2000" dirty="0" err="1" smtClean="0"/>
              <a:t>Rath</a:t>
            </a:r>
            <a:r>
              <a:rPr lang="en-US" sz="2000" dirty="0" smtClean="0"/>
              <a:t>, T. &amp; Conchie, B. (2008). </a:t>
            </a:r>
            <a:r>
              <a:rPr lang="en-US" sz="2000" i="1" dirty="0" smtClean="0"/>
              <a:t>Strengths based leadership: Great leaders, teams, and why people follow</a:t>
            </a:r>
            <a:r>
              <a:rPr lang="en-US" sz="2000" dirty="0" smtClean="0"/>
              <a:t>. New York: Gallup Press.</a:t>
            </a:r>
            <a:endParaRPr lang="en-US" sz="2000"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rdoins\Downloads\Cloud 1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71420"/>
            <a:ext cx="7391400" cy="44865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0842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305800" cy="1048512"/>
          </a:xfrm>
        </p:spPr>
        <p:txBody>
          <a:bodyPr>
            <a:normAutofit/>
          </a:bodyPr>
          <a:lstStyle/>
          <a:p>
            <a:r>
              <a:rPr lang="en-US" b="1" dirty="0" smtClean="0">
                <a:solidFill>
                  <a:schemeClr val="bg1"/>
                </a:solidFill>
              </a:rPr>
              <a:t>Discuss </a:t>
            </a:r>
            <a:r>
              <a:rPr lang="en-US" b="1" dirty="0" smtClean="0">
                <a:solidFill>
                  <a:schemeClr val="bg1"/>
                </a:solidFill>
              </a:rPr>
              <a:t>a</a:t>
            </a:r>
            <a:r>
              <a:rPr lang="en-US" b="1" dirty="0" smtClean="0">
                <a:solidFill>
                  <a:schemeClr val="bg1"/>
                </a:solidFill>
              </a:rPr>
              <a:t> Strength</a:t>
            </a:r>
            <a:endParaRPr lang="en-US" dirty="0">
              <a:solidFill>
                <a:schemeClr val="bg1"/>
              </a:solidFill>
            </a:endParaRPr>
          </a:p>
        </p:txBody>
      </p:sp>
      <p:pic>
        <p:nvPicPr>
          <p:cNvPr id="5" name="Picture 4" descr="http://www.kickass-creatives.com/wp-content/uploads/2013/04/Choose-one.jpg"/>
          <p:cNvPicPr>
            <a:picLocks noChangeAspect="1" noChangeArrowheads="1"/>
          </p:cNvPicPr>
          <p:nvPr/>
        </p:nvPicPr>
        <p:blipFill rotWithShape="1">
          <a:blip r:embed="rId4">
            <a:extLst>
              <a:ext uri="{28A0092B-C50C-407E-A947-70E740481C1C}">
                <a14:useLocalDpi xmlns:a14="http://schemas.microsoft.com/office/drawing/2010/main" val="0"/>
              </a:ext>
            </a:extLst>
          </a:blip>
          <a:srcRect r="9010"/>
          <a:stretch/>
        </p:blipFill>
        <p:spPr bwMode="auto">
          <a:xfrm>
            <a:off x="228600" y="2819400"/>
            <a:ext cx="8763000" cy="297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873" y="1489077"/>
            <a:ext cx="65484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508508"/>
            <a:ext cx="241458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822010"/>
            <a:ext cx="1804987"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a:spLocks noChangeArrowheads="1"/>
          </p:cNvSpPr>
          <p:nvPr/>
        </p:nvSpPr>
        <p:spPr bwMode="auto">
          <a:xfrm>
            <a:off x="434673" y="4157767"/>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t>Skills</a:t>
            </a:r>
            <a:r>
              <a:rPr lang="en-US" dirty="0"/>
              <a:t>: Steps to an activity</a:t>
            </a:r>
          </a:p>
        </p:txBody>
      </p:sp>
      <p:sp>
        <p:nvSpPr>
          <p:cNvPr id="9" name="TextBox 7"/>
          <p:cNvSpPr txBox="1">
            <a:spLocks noChangeArrowheads="1"/>
          </p:cNvSpPr>
          <p:nvPr/>
        </p:nvSpPr>
        <p:spPr bwMode="auto">
          <a:xfrm>
            <a:off x="757177" y="1955800"/>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t>Strengths:</a:t>
            </a:r>
            <a:r>
              <a:rPr lang="en-US" dirty="0"/>
              <a:t> Intersection of all three</a:t>
            </a:r>
          </a:p>
        </p:txBody>
      </p:sp>
      <p:sp>
        <p:nvSpPr>
          <p:cNvPr id="10" name="Right Arrow 9"/>
          <p:cNvSpPr/>
          <p:nvPr/>
        </p:nvSpPr>
        <p:spPr>
          <a:xfrm rot="1460820">
            <a:off x="1840834" y="3281687"/>
            <a:ext cx="2855913" cy="304800"/>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677071" y="803602"/>
            <a:ext cx="4275011" cy="584775"/>
          </a:xfrm>
          <a:prstGeom prst="rect">
            <a:avLst/>
          </a:prstGeom>
        </p:spPr>
        <p:txBody>
          <a:bodyPr wrap="square">
            <a:spAutoFit/>
          </a:bodyPr>
          <a:lstStyle/>
          <a:p>
            <a:r>
              <a:rPr lang="en-US" sz="3200" b="1" dirty="0" smtClean="0">
                <a:solidFill>
                  <a:schemeClr val="bg1"/>
                </a:solidFill>
              </a:rPr>
              <a:t>Defining a Strength</a:t>
            </a:r>
            <a:endParaRPr lang="en-US" sz="32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382434" cy="724936"/>
          </a:xfrm>
        </p:spPr>
        <p:txBody>
          <a:bodyPr>
            <a:normAutofit/>
          </a:bodyPr>
          <a:lstStyle/>
          <a:p>
            <a:r>
              <a:rPr lang="en-US" b="1" dirty="0" smtClean="0">
                <a:solidFill>
                  <a:schemeClr val="bg1"/>
                </a:solidFill>
              </a:rPr>
              <a:t>Identifying Your Strengths</a:t>
            </a:r>
            <a:endParaRPr lang="en-US" dirty="0">
              <a:solidFill>
                <a:schemeClr val="bg1"/>
              </a:solidFill>
            </a:endParaRPr>
          </a:p>
        </p:txBody>
      </p:sp>
      <p:sp>
        <p:nvSpPr>
          <p:cNvPr id="3" name="Content Placeholder 2"/>
          <p:cNvSpPr>
            <a:spLocks noGrp="1"/>
          </p:cNvSpPr>
          <p:nvPr>
            <p:ph idx="1"/>
          </p:nvPr>
        </p:nvSpPr>
        <p:spPr>
          <a:xfrm>
            <a:off x="457200" y="2286000"/>
            <a:ext cx="5105400" cy="4267200"/>
          </a:xfrm>
        </p:spPr>
        <p:txBody>
          <a:bodyPr>
            <a:normAutofit/>
          </a:bodyPr>
          <a:lstStyle/>
          <a:p>
            <a:r>
              <a:rPr lang="en-US" sz="2000" dirty="0" smtClean="0"/>
              <a:t>Areas </a:t>
            </a:r>
            <a:r>
              <a:rPr lang="en-US" sz="2000" dirty="0" smtClean="0"/>
              <a:t>where you are innately wired to have the greatest </a:t>
            </a:r>
            <a:r>
              <a:rPr lang="en-US" sz="2000" dirty="0" smtClean="0"/>
              <a:t>potential</a:t>
            </a:r>
          </a:p>
          <a:p>
            <a:r>
              <a:rPr lang="en-US" sz="2000" dirty="0" smtClean="0"/>
              <a:t>Personal </a:t>
            </a:r>
            <a:r>
              <a:rPr lang="en-US" sz="2000" dirty="0" smtClean="0"/>
              <a:t>development plan to help you focus on strengths</a:t>
            </a:r>
          </a:p>
          <a:p>
            <a:r>
              <a:rPr lang="en-US" sz="2000" dirty="0" smtClean="0"/>
              <a:t>Underlying Assumptions</a:t>
            </a:r>
          </a:p>
          <a:p>
            <a:pPr lvl="2"/>
            <a:r>
              <a:rPr lang="en-US" sz="2100" dirty="0" smtClean="0"/>
              <a:t>Talents are enduring and unique</a:t>
            </a:r>
          </a:p>
          <a:p>
            <a:pPr lvl="2"/>
            <a:r>
              <a:rPr lang="en-US" sz="2100" dirty="0" smtClean="0"/>
              <a:t>Greatest room for growth is in the area of greatest strength</a:t>
            </a:r>
            <a:endParaRPr lang="en-US" dirty="0" smtClean="0"/>
          </a:p>
        </p:txBody>
      </p:sp>
      <p:pic>
        <p:nvPicPr>
          <p:cNvPr id="4" name="Picture 2" descr="http://www.eatdrinksnack.com/storage/top5.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1200" y="2971800"/>
            <a:ext cx="2887644" cy="23101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Uniqueness</a:t>
            </a:r>
            <a:endParaRPr lang="en-US" dirty="0"/>
          </a:p>
        </p:txBody>
      </p:sp>
      <p:sp>
        <p:nvSpPr>
          <p:cNvPr id="3" name="Content Placeholder 2"/>
          <p:cNvSpPr>
            <a:spLocks noGrp="1"/>
          </p:cNvSpPr>
          <p:nvPr>
            <p:ph idx="1"/>
          </p:nvPr>
        </p:nvSpPr>
        <p:spPr/>
        <p:txBody>
          <a:bodyPr>
            <a:normAutofit/>
          </a:bodyPr>
          <a:lstStyle/>
          <a:p>
            <a:r>
              <a:rPr lang="en-US" sz="2400" dirty="0" smtClean="0"/>
              <a:t>All 5 in a different order: 1 in 278,256</a:t>
            </a:r>
          </a:p>
          <a:p>
            <a:r>
              <a:rPr lang="en-US" sz="2400" dirty="0" smtClean="0"/>
              <a:t>All 5 in the same order: 1 in 33,000,000</a:t>
            </a:r>
          </a:p>
          <a:p>
            <a:endParaRPr lang="en-US" sz="2400" dirty="0"/>
          </a:p>
          <a:p>
            <a:r>
              <a:rPr lang="en-US" sz="2400" dirty="0"/>
              <a:t>Activity “At My </a:t>
            </a:r>
            <a:r>
              <a:rPr lang="en-US" sz="2400" dirty="0" smtClean="0"/>
              <a:t>Best” Worksheet</a:t>
            </a:r>
            <a:endParaRPr lang="en-US" sz="2400" dirty="0"/>
          </a:p>
        </p:txBody>
      </p:sp>
    </p:spTree>
    <p:custDataLst>
      <p:tags r:id="rId1"/>
    </p:custDataLst>
    <p:extLst>
      <p:ext uri="{BB962C8B-B14F-4D97-AF65-F5344CB8AC3E}">
        <p14:creationId xmlns:p14="http://schemas.microsoft.com/office/powerpoint/2010/main" val="192157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imagesbuddy.com/images/110/2013/12/be-yourself-everyone-else-is-already-taken-no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880"/>
          <a:stretch/>
        </p:blipFill>
        <p:spPr bwMode="auto">
          <a:xfrm>
            <a:off x="381000" y="1676400"/>
            <a:ext cx="4574981" cy="445423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half" idx="2"/>
          </p:nvPr>
        </p:nvSpPr>
        <p:spPr>
          <a:xfrm>
            <a:off x="5257800" y="2438400"/>
            <a:ext cx="3725058" cy="4525963"/>
          </a:xfrm>
        </p:spPr>
        <p:txBody>
          <a:bodyPr>
            <a:normAutofit/>
          </a:bodyPr>
          <a:lstStyle/>
          <a:p>
            <a:pPr marL="0" indent="0">
              <a:buNone/>
            </a:pPr>
            <a:r>
              <a:rPr lang="en-US" sz="2400" dirty="0" smtClean="0"/>
              <a:t>We all lead in very different ways based on our talents and our limitations.  Serious problems </a:t>
            </a:r>
            <a:r>
              <a:rPr lang="en-US" sz="2400" dirty="0" smtClean="0"/>
              <a:t>can occur </a:t>
            </a:r>
            <a:r>
              <a:rPr lang="en-US" sz="2400" dirty="0" smtClean="0"/>
              <a:t>when we think we need to be exactly like [any other] leaders.</a:t>
            </a:r>
            <a:endParaRPr lang="en-US" sz="2400" dirty="0"/>
          </a:p>
        </p:txBody>
      </p:sp>
    </p:spTree>
    <p:custDataLst>
      <p:tags r:id="rId1"/>
    </p:custDataLst>
    <p:extLst>
      <p:ext uri="{BB962C8B-B14F-4D97-AF65-F5344CB8AC3E}">
        <p14:creationId xmlns:p14="http://schemas.microsoft.com/office/powerpoint/2010/main" val="3672077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Understanding the Link to Leadership and Teams</a:t>
            </a:r>
            <a:endParaRPr lang="en-US" dirty="0"/>
          </a:p>
        </p:txBody>
      </p:sp>
      <p:sp>
        <p:nvSpPr>
          <p:cNvPr id="6" name="Text Placeholder 5"/>
          <p:cNvSpPr>
            <a:spLocks noGrp="1"/>
          </p:cNvSpPr>
          <p:nvPr>
            <p:ph type="body" idx="1"/>
          </p:nvPr>
        </p:nvSpPr>
        <p:spPr/>
        <p:txBody>
          <a:bodyPr/>
          <a:lstStyle/>
          <a:p>
            <a:r>
              <a:rPr lang="en-US" dirty="0" smtClean="0"/>
              <a:t>If you want to lead, it is critical to know what the people around you need and expect from you.  You are only a leader if others follow.</a:t>
            </a:r>
          </a:p>
        </p:txBody>
      </p:sp>
    </p:spTree>
    <p:custDataLst>
      <p:tags r:id="rId1"/>
    </p:custDataLst>
    <p:extLst>
      <p:ext uri="{BB962C8B-B14F-4D97-AF65-F5344CB8AC3E}">
        <p14:creationId xmlns:p14="http://schemas.microsoft.com/office/powerpoint/2010/main" val="8791157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67e21321-3c46-4f3c-bfee-abc19894aef2&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0.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9ff8c870-0da9-4715-993e-1776a4182e6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3fd28ecf-a74c-41d9-8e4e-06e755a0777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06f541c7-1856-41a1-bf7d-b45bfb920ea3&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2d3448f8-0ee4-4768-a654-41d5f58fc2d3&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d7fc203c-9cfd-4508-b5a8-bb9f39ce261b&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711c5270-a528-4853-9f01-fceb1442765b&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6.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ee047318-e812-43f6-8b81-a69136df0ba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7.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bd33bdab-de12-4143-b1ae-dcf6ae0b83f3&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8.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59f55fb4-15f3-44ce-859e-1f36d941639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9.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f9f5d721-8f3c-43fc-a99d-2b1de80a0ada&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2cf3f95c-87c6-4fbf-891b-a072a77ea9b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0.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8f0d3d89-b894-41fa-882a-5ba441af261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98cad02d-81dd-4f0e-9a26-b0b395290d12&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53463b7b-df01-49e1-ae9c-4c6f186f4d9d&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14b2f9c6-38fe-4883-874d-bad985a1d36e&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31183687-c206-4189-901f-6e943ae26c04&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7517a63c-5ce3-43db-b939-aa7f81e17d8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6.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efe63194-1791-4e99-87ff-74ca304d6aa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7.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4c2718f8-bcbe-43b8-ab67-d6d94857e78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8.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d47c7d01-31cc-494d-9967-3ddf62cd7b63&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9.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i=&quot;http://www.w3.org/2001/XMLSchema-instance&quot; xmlns:xsd=&quot;http://www.w3.org/2001/XMLSchema&quot;&gt;&#10;  &lt;Timer&gt;30&lt;/Timer&gt;&#10;  &lt;Answer /&gt;&#10;  &lt;Point&gt;10&lt;/Point&gt;&#10;  &lt;ID&gt;a23bbfda-43bd-4ad0-a89f-bbb8ad39974f&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18374</TotalTime>
  <Words>1859</Words>
  <Application>Microsoft Office PowerPoint</Application>
  <PresentationFormat>On-screen Show (4:3)</PresentationFormat>
  <Paragraphs>220</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Helvetica</vt:lpstr>
      <vt:lpstr>Tahoma</vt:lpstr>
      <vt:lpstr>Wingdings</vt:lpstr>
      <vt:lpstr>Wingdings 3</vt:lpstr>
      <vt:lpstr>Ion Boardroom</vt:lpstr>
      <vt:lpstr>MEAC 2017: Developing and Understanding Your Strengths</vt:lpstr>
      <vt:lpstr>Why are we focusing on strengths?</vt:lpstr>
      <vt:lpstr>PowerPoint Presentation</vt:lpstr>
      <vt:lpstr>Discuss a Strength</vt:lpstr>
      <vt:lpstr>PowerPoint Presentation</vt:lpstr>
      <vt:lpstr>Identifying Your Strengths</vt:lpstr>
      <vt:lpstr>Uniqueness</vt:lpstr>
      <vt:lpstr>PowerPoint Presentation</vt:lpstr>
      <vt:lpstr>Understanding the Link to Leadership and Teams</vt:lpstr>
      <vt:lpstr>Three Key Findings in Strengths Research</vt:lpstr>
      <vt:lpstr>Consider someone you view as a leader and someone you would “follow.”</vt:lpstr>
      <vt:lpstr>Follower’s Four Basic Needs</vt:lpstr>
      <vt:lpstr>The (Very Different)Strengths of Leaders</vt:lpstr>
      <vt:lpstr>Vision Board Exercise</vt:lpstr>
      <vt:lpstr>Strengths Based Teams</vt:lpstr>
      <vt:lpstr>PowerPoint Presentation</vt:lpstr>
      <vt:lpstr>The Four Domains of Strengths Based Teams</vt:lpstr>
      <vt:lpstr>PowerPoint Presentation</vt:lpstr>
      <vt:lpstr>Opportunities for Teams</vt:lpstr>
      <vt:lpstr> Next Steps….</vt:lpstr>
      <vt:lpstr>Questions?</vt:lpstr>
      <vt:lpstr>References</vt:lpstr>
    </vt:vector>
  </TitlesOfParts>
  <Company>Blackhawk Technical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Your Strengths</dc:title>
  <dc:creator>lrodefeld</dc:creator>
  <cp:lastModifiedBy>Lori Rodefeld</cp:lastModifiedBy>
  <cp:revision>704</cp:revision>
  <cp:lastPrinted>2015-08-18T20:50:44Z</cp:lastPrinted>
  <dcterms:created xsi:type="dcterms:W3CDTF">2009-02-18T01:09:06Z</dcterms:created>
  <dcterms:modified xsi:type="dcterms:W3CDTF">2017-08-02T18:27:55Z</dcterms:modified>
</cp:coreProperties>
</file>