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sldIdLst>
    <p:sldId id="256" r:id="rId2"/>
    <p:sldId id="257" r:id="rId3"/>
    <p:sldId id="258" r:id="rId4"/>
    <p:sldId id="266" r:id="rId5"/>
    <p:sldId id="259" r:id="rId6"/>
    <p:sldId id="260" r:id="rId7"/>
    <p:sldId id="261" r:id="rId8"/>
    <p:sldId id="262" r:id="rId9"/>
    <p:sldId id="268" r:id="rId10"/>
    <p:sldId id="263" r:id="rId11"/>
    <p:sldId id="264" r:id="rId12"/>
    <p:sldId id="265" r:id="rId13"/>
    <p:sldId id="269" r:id="rId14"/>
    <p:sldId id="267"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660"/>
  </p:normalViewPr>
  <p:slideViewPr>
    <p:cSldViewPr snapToGrid="0">
      <p:cViewPr varScale="1">
        <p:scale>
          <a:sx n="119" d="100"/>
          <a:sy n="119" d="100"/>
        </p:scale>
        <p:origin x="96"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FCB466-31EE-44B9-8935-1AF25F4E37DE}" type="datetimeFigureOut">
              <a:rPr lang="en-US" smtClean="0"/>
              <a:t>8/1/2017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8D5894-5C0F-480C-8E84-59E6CF623473}" type="slidenum">
              <a:rPr lang="en-US" smtClean="0"/>
              <a:t>‹#›</a:t>
            </a:fld>
            <a:endParaRPr lang="en-US" dirty="0"/>
          </a:p>
        </p:txBody>
      </p:sp>
    </p:spTree>
    <p:extLst>
      <p:ext uri="{BB962C8B-B14F-4D97-AF65-F5344CB8AC3E}">
        <p14:creationId xmlns:p14="http://schemas.microsoft.com/office/powerpoint/2010/main" val="3456375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About me: I’ve been in</a:t>
            </a:r>
            <a:r>
              <a:rPr lang="en-US" baseline="0" dirty="0" smtClean="0"/>
              <a:t> GME for 6 years, started as an assistant coordinator which evolved into the coordinator role about one year later. My program consists of 6 FM residents, a 2-2-2 program. Prior to my GME gig, I dwelled in the Human Resources world. </a:t>
            </a:r>
            <a:endParaRPr lang="en-US" dirty="0"/>
          </a:p>
        </p:txBody>
      </p:sp>
      <p:sp>
        <p:nvSpPr>
          <p:cNvPr id="4" name="Slide Number Placeholder 3"/>
          <p:cNvSpPr>
            <a:spLocks noGrp="1"/>
          </p:cNvSpPr>
          <p:nvPr>
            <p:ph type="sldNum" sz="quarter" idx="10"/>
          </p:nvPr>
        </p:nvSpPr>
        <p:spPr/>
        <p:txBody>
          <a:bodyPr/>
          <a:lstStyle/>
          <a:p>
            <a:fld id="{D78D5894-5C0F-480C-8E84-59E6CF623473}" type="slidenum">
              <a:rPr lang="en-US" smtClean="0"/>
              <a:t>2</a:t>
            </a:fld>
            <a:endParaRPr lang="en-US" dirty="0"/>
          </a:p>
        </p:txBody>
      </p:sp>
    </p:spTree>
    <p:extLst>
      <p:ext uri="{BB962C8B-B14F-4D97-AF65-F5344CB8AC3E}">
        <p14:creationId xmlns:p14="http://schemas.microsoft.com/office/powerpoint/2010/main" val="3598513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most common response when lodging a complaint, or negative evaluation is, “can you get that to me in writing”?</a:t>
            </a:r>
            <a:r>
              <a:rPr lang="en-US" baseline="0" dirty="0" smtClean="0"/>
              <a:t> Management, HR, and legal will all ask for supporting written documentation; gather your facts correctly!</a:t>
            </a:r>
            <a:endParaRPr lang="en-US" dirty="0"/>
          </a:p>
        </p:txBody>
      </p:sp>
      <p:sp>
        <p:nvSpPr>
          <p:cNvPr id="4" name="Slide Number Placeholder 3"/>
          <p:cNvSpPr>
            <a:spLocks noGrp="1"/>
          </p:cNvSpPr>
          <p:nvPr>
            <p:ph type="sldNum" sz="quarter" idx="10"/>
          </p:nvPr>
        </p:nvSpPr>
        <p:spPr/>
        <p:txBody>
          <a:bodyPr/>
          <a:lstStyle/>
          <a:p>
            <a:fld id="{D78D5894-5C0F-480C-8E84-59E6CF623473}" type="slidenum">
              <a:rPr lang="en-US" smtClean="0"/>
              <a:t>3</a:t>
            </a:fld>
            <a:endParaRPr lang="en-US" dirty="0"/>
          </a:p>
        </p:txBody>
      </p:sp>
    </p:spTree>
    <p:extLst>
      <p:ext uri="{BB962C8B-B14F-4D97-AF65-F5344CB8AC3E}">
        <p14:creationId xmlns:p14="http://schemas.microsoft.com/office/powerpoint/2010/main" val="2686146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Program Coordinator is </a:t>
            </a:r>
            <a:endParaRPr lang="en-US" dirty="0"/>
          </a:p>
        </p:txBody>
      </p:sp>
      <p:sp>
        <p:nvSpPr>
          <p:cNvPr id="4" name="Slide Number Placeholder 3"/>
          <p:cNvSpPr>
            <a:spLocks noGrp="1"/>
          </p:cNvSpPr>
          <p:nvPr>
            <p:ph type="sldNum" sz="quarter" idx="10"/>
          </p:nvPr>
        </p:nvSpPr>
        <p:spPr/>
        <p:txBody>
          <a:bodyPr/>
          <a:lstStyle/>
          <a:p>
            <a:fld id="{D78D5894-5C0F-480C-8E84-59E6CF623473}" type="slidenum">
              <a:rPr lang="en-US" smtClean="0"/>
              <a:t>4</a:t>
            </a:fld>
            <a:endParaRPr lang="en-US" dirty="0"/>
          </a:p>
        </p:txBody>
      </p:sp>
    </p:spTree>
    <p:extLst>
      <p:ext uri="{BB962C8B-B14F-4D97-AF65-F5344CB8AC3E}">
        <p14:creationId xmlns:p14="http://schemas.microsoft.com/office/powerpoint/2010/main" val="1906007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a:t>
            </a:r>
            <a:r>
              <a:rPr lang="en-US" baseline="0" dirty="0" smtClean="0"/>
              <a:t> key note: The deficient areas would improve, Anita was removed from the LP, then eventually the behavior worsened, absenteeism started up again. Resident presented as fatigued. </a:t>
            </a:r>
            <a:endParaRPr lang="en-US" dirty="0"/>
          </a:p>
        </p:txBody>
      </p:sp>
      <p:sp>
        <p:nvSpPr>
          <p:cNvPr id="4" name="Slide Number Placeholder 3"/>
          <p:cNvSpPr>
            <a:spLocks noGrp="1"/>
          </p:cNvSpPr>
          <p:nvPr>
            <p:ph type="sldNum" sz="quarter" idx="10"/>
          </p:nvPr>
        </p:nvSpPr>
        <p:spPr/>
        <p:txBody>
          <a:bodyPr/>
          <a:lstStyle/>
          <a:p>
            <a:fld id="{D78D5894-5C0F-480C-8E84-59E6CF623473}" type="slidenum">
              <a:rPr lang="en-US" smtClean="0"/>
              <a:t>5</a:t>
            </a:fld>
            <a:endParaRPr lang="en-US" dirty="0"/>
          </a:p>
        </p:txBody>
      </p:sp>
    </p:spTree>
    <p:extLst>
      <p:ext uri="{BB962C8B-B14F-4D97-AF65-F5344CB8AC3E}">
        <p14:creationId xmlns:p14="http://schemas.microsoft.com/office/powerpoint/2010/main" val="3223167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Small group share….</a:t>
            </a:r>
            <a:endParaRPr lang="en-US" dirty="0"/>
          </a:p>
        </p:txBody>
      </p:sp>
      <p:sp>
        <p:nvSpPr>
          <p:cNvPr id="4" name="Slide Number Placeholder 3"/>
          <p:cNvSpPr>
            <a:spLocks noGrp="1"/>
          </p:cNvSpPr>
          <p:nvPr>
            <p:ph type="sldNum" sz="quarter" idx="10"/>
          </p:nvPr>
        </p:nvSpPr>
        <p:spPr/>
        <p:txBody>
          <a:bodyPr/>
          <a:lstStyle/>
          <a:p>
            <a:fld id="{D78D5894-5C0F-480C-8E84-59E6CF623473}" type="slidenum">
              <a:rPr lang="en-US" smtClean="0"/>
              <a:t>7</a:t>
            </a:fld>
            <a:endParaRPr lang="en-US" dirty="0"/>
          </a:p>
        </p:txBody>
      </p:sp>
    </p:spTree>
    <p:extLst>
      <p:ext uri="{BB962C8B-B14F-4D97-AF65-F5344CB8AC3E}">
        <p14:creationId xmlns:p14="http://schemas.microsoft.com/office/powerpoint/2010/main" val="9640020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Due to consistent</a:t>
            </a:r>
            <a:r>
              <a:rPr lang="en-US" baseline="0" dirty="0" smtClean="0"/>
              <a:t> regression in the areas addressed in the learning plans, the resident was placed on formal probation in May of PGY3. Program noted slight improvement, but very briefly. Resident violated terms of probation during final month of residency, specifically in the areas of professionalism and absenteeism, and as such, resigned from the program just days before graduation. Resident was noted to have significant impairment, limiting her ability to competently practice medicine. </a:t>
            </a:r>
            <a:endParaRPr lang="en-US" dirty="0"/>
          </a:p>
        </p:txBody>
      </p:sp>
      <p:sp>
        <p:nvSpPr>
          <p:cNvPr id="4" name="Slide Number Placeholder 3"/>
          <p:cNvSpPr>
            <a:spLocks noGrp="1"/>
          </p:cNvSpPr>
          <p:nvPr>
            <p:ph type="sldNum" sz="quarter" idx="10"/>
          </p:nvPr>
        </p:nvSpPr>
        <p:spPr/>
        <p:txBody>
          <a:bodyPr/>
          <a:lstStyle/>
          <a:p>
            <a:fld id="{D78D5894-5C0F-480C-8E84-59E6CF623473}" type="slidenum">
              <a:rPr lang="en-US" smtClean="0"/>
              <a:t>8</a:t>
            </a:fld>
            <a:endParaRPr lang="en-US" dirty="0"/>
          </a:p>
        </p:txBody>
      </p:sp>
    </p:spTree>
    <p:extLst>
      <p:ext uri="{BB962C8B-B14F-4D97-AF65-F5344CB8AC3E}">
        <p14:creationId xmlns:p14="http://schemas.microsoft.com/office/powerpoint/2010/main" val="28707062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Group participation. Brainstorm.</a:t>
            </a:r>
            <a:endParaRPr lang="en-US" dirty="0"/>
          </a:p>
        </p:txBody>
      </p:sp>
      <p:sp>
        <p:nvSpPr>
          <p:cNvPr id="4" name="Slide Number Placeholder 3"/>
          <p:cNvSpPr>
            <a:spLocks noGrp="1"/>
          </p:cNvSpPr>
          <p:nvPr>
            <p:ph type="sldNum" sz="quarter" idx="10"/>
          </p:nvPr>
        </p:nvSpPr>
        <p:spPr/>
        <p:txBody>
          <a:bodyPr/>
          <a:lstStyle/>
          <a:p>
            <a:fld id="{D78D5894-5C0F-480C-8E84-59E6CF623473}" type="slidenum">
              <a:rPr lang="en-US" smtClean="0"/>
              <a:t>9</a:t>
            </a:fld>
            <a:endParaRPr lang="en-US" dirty="0"/>
          </a:p>
        </p:txBody>
      </p:sp>
    </p:spTree>
    <p:extLst>
      <p:ext uri="{BB962C8B-B14F-4D97-AF65-F5344CB8AC3E}">
        <p14:creationId xmlns:p14="http://schemas.microsoft.com/office/powerpoint/2010/main" val="15410928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8D5894-5C0F-480C-8E84-59E6CF623473}" type="slidenum">
              <a:rPr lang="en-US" smtClean="0"/>
              <a:t>11</a:t>
            </a:fld>
            <a:endParaRPr lang="en-US" dirty="0"/>
          </a:p>
        </p:txBody>
      </p:sp>
    </p:spTree>
    <p:extLst>
      <p:ext uri="{BB962C8B-B14F-4D97-AF65-F5344CB8AC3E}">
        <p14:creationId xmlns:p14="http://schemas.microsoft.com/office/powerpoint/2010/main" val="29644666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14</a:t>
            </a:r>
            <a:r>
              <a:rPr lang="en-US" baseline="30000" dirty="0" smtClean="0"/>
              <a:t>th</a:t>
            </a:r>
            <a:r>
              <a:rPr lang="en-US" dirty="0" smtClean="0"/>
              <a:t> amendment requires the right of procedural due process</a:t>
            </a:r>
            <a:endParaRPr lang="en-US" dirty="0"/>
          </a:p>
        </p:txBody>
      </p:sp>
      <p:sp>
        <p:nvSpPr>
          <p:cNvPr id="4" name="Slide Number Placeholder 3"/>
          <p:cNvSpPr>
            <a:spLocks noGrp="1"/>
          </p:cNvSpPr>
          <p:nvPr>
            <p:ph type="sldNum" sz="quarter" idx="10"/>
          </p:nvPr>
        </p:nvSpPr>
        <p:spPr/>
        <p:txBody>
          <a:bodyPr/>
          <a:lstStyle/>
          <a:p>
            <a:fld id="{D78D5894-5C0F-480C-8E84-59E6CF623473}" type="slidenum">
              <a:rPr lang="en-US" smtClean="0"/>
              <a:t>13</a:t>
            </a:fld>
            <a:endParaRPr lang="en-US" dirty="0"/>
          </a:p>
        </p:txBody>
      </p:sp>
    </p:spTree>
    <p:extLst>
      <p:ext uri="{BB962C8B-B14F-4D97-AF65-F5344CB8AC3E}">
        <p14:creationId xmlns:p14="http://schemas.microsoft.com/office/powerpoint/2010/main" val="4233061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4A4D65D-F075-4A65-99DD-60ADC35688B7}" type="datetimeFigureOut">
              <a:rPr lang="en-US" smtClean="0"/>
              <a:t>8/1/2017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851686-90F8-444B-8CD4-CF969B444EF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6927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A4D65D-F075-4A65-99DD-60ADC35688B7}" type="datetimeFigureOut">
              <a:rPr lang="en-US" smtClean="0"/>
              <a:t>8/1/2017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851686-90F8-444B-8CD4-CF969B444EF8}" type="slidenum">
              <a:rPr lang="en-US" smtClean="0"/>
              <a:t>‹#›</a:t>
            </a:fld>
            <a:endParaRPr lang="en-US" dirty="0"/>
          </a:p>
        </p:txBody>
      </p:sp>
    </p:spTree>
    <p:extLst>
      <p:ext uri="{BB962C8B-B14F-4D97-AF65-F5344CB8AC3E}">
        <p14:creationId xmlns:p14="http://schemas.microsoft.com/office/powerpoint/2010/main" val="1755508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A4D65D-F075-4A65-99DD-60ADC35688B7}" type="datetimeFigureOut">
              <a:rPr lang="en-US" smtClean="0"/>
              <a:t>8/1/2017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851686-90F8-444B-8CD4-CF969B444EF8}" type="slidenum">
              <a:rPr lang="en-US" smtClean="0"/>
              <a:t>‹#›</a:t>
            </a:fld>
            <a:endParaRPr lang="en-US" dirty="0"/>
          </a:p>
        </p:txBody>
      </p:sp>
    </p:spTree>
    <p:extLst>
      <p:ext uri="{BB962C8B-B14F-4D97-AF65-F5344CB8AC3E}">
        <p14:creationId xmlns:p14="http://schemas.microsoft.com/office/powerpoint/2010/main" val="26573543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303868" y="982132"/>
            <a:ext cx="9592732" cy="2954868"/>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03868" y="4343399"/>
            <a:ext cx="9592732"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A4D65D-F075-4A65-99DD-60ADC35688B7}" type="datetimeFigureOut">
              <a:rPr lang="en-US" smtClean="0"/>
              <a:t>8/1/2017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851686-90F8-444B-8CD4-CF969B444EF8}" type="slidenum">
              <a:rPr lang="en-US" smtClean="0"/>
              <a:t>‹#›</a:t>
            </a:fld>
            <a:endParaRPr lang="en-US" dirty="0"/>
          </a:p>
        </p:txBody>
      </p:sp>
    </p:spTree>
    <p:extLst>
      <p:ext uri="{BB962C8B-B14F-4D97-AF65-F5344CB8AC3E}">
        <p14:creationId xmlns:p14="http://schemas.microsoft.com/office/powerpoint/2010/main" val="3875332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A4D65D-F075-4A65-99DD-60ADC35688B7}" type="datetimeFigureOut">
              <a:rPr lang="en-US" smtClean="0"/>
              <a:t>8/1/2017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851686-90F8-444B-8CD4-CF969B444EF8}" type="slidenum">
              <a:rPr lang="en-US" smtClean="0"/>
              <a:t>‹#›</a:t>
            </a:fld>
            <a:endParaRPr lang="en-US" dirty="0"/>
          </a:p>
        </p:txBody>
      </p:sp>
    </p:spTree>
    <p:extLst>
      <p:ext uri="{BB962C8B-B14F-4D97-AF65-F5344CB8AC3E}">
        <p14:creationId xmlns:p14="http://schemas.microsoft.com/office/powerpoint/2010/main" val="93638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A4D65D-F075-4A65-99DD-60ADC35688B7}" type="datetimeFigureOut">
              <a:rPr lang="en-US" smtClean="0"/>
              <a:t>8/1/2017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851686-90F8-444B-8CD4-CF969B444EF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8398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4A4D65D-F075-4A65-99DD-60ADC35688B7}" type="datetimeFigureOut">
              <a:rPr lang="en-US" smtClean="0"/>
              <a:t>8/1/2017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851686-90F8-444B-8CD4-CF969B444EF8}" type="slidenum">
              <a:rPr lang="en-US" smtClean="0"/>
              <a:t>‹#›</a:t>
            </a:fld>
            <a:endParaRPr lang="en-US" dirty="0"/>
          </a:p>
        </p:txBody>
      </p:sp>
    </p:spTree>
    <p:extLst>
      <p:ext uri="{BB962C8B-B14F-4D97-AF65-F5344CB8AC3E}">
        <p14:creationId xmlns:p14="http://schemas.microsoft.com/office/powerpoint/2010/main" val="3850122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4A4D65D-F075-4A65-99DD-60ADC35688B7}" type="datetimeFigureOut">
              <a:rPr lang="en-US" smtClean="0"/>
              <a:t>8/1/2017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B851686-90F8-444B-8CD4-CF969B444EF8}" type="slidenum">
              <a:rPr lang="en-US" smtClean="0"/>
              <a:t>‹#›</a:t>
            </a:fld>
            <a:endParaRPr lang="en-US" dirty="0"/>
          </a:p>
        </p:txBody>
      </p:sp>
    </p:spTree>
    <p:extLst>
      <p:ext uri="{BB962C8B-B14F-4D97-AF65-F5344CB8AC3E}">
        <p14:creationId xmlns:p14="http://schemas.microsoft.com/office/powerpoint/2010/main" val="3496199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4A4D65D-F075-4A65-99DD-60ADC35688B7}" type="datetimeFigureOut">
              <a:rPr lang="en-US" smtClean="0"/>
              <a:t>8/1/2017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B851686-90F8-444B-8CD4-CF969B444EF8}" type="slidenum">
              <a:rPr lang="en-US" smtClean="0"/>
              <a:t>‹#›</a:t>
            </a:fld>
            <a:endParaRPr lang="en-US" dirty="0"/>
          </a:p>
        </p:txBody>
      </p:sp>
    </p:spTree>
    <p:extLst>
      <p:ext uri="{BB962C8B-B14F-4D97-AF65-F5344CB8AC3E}">
        <p14:creationId xmlns:p14="http://schemas.microsoft.com/office/powerpoint/2010/main" val="2098575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4A4D65D-F075-4A65-99DD-60ADC35688B7}" type="datetimeFigureOut">
              <a:rPr lang="en-US" smtClean="0"/>
              <a:t>8/1/2017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BB851686-90F8-444B-8CD4-CF969B444EF8}" type="slidenum">
              <a:rPr lang="en-US" smtClean="0"/>
              <a:t>‹#›</a:t>
            </a:fld>
            <a:endParaRPr lang="en-US" dirty="0"/>
          </a:p>
        </p:txBody>
      </p:sp>
    </p:spTree>
    <p:extLst>
      <p:ext uri="{BB962C8B-B14F-4D97-AF65-F5344CB8AC3E}">
        <p14:creationId xmlns:p14="http://schemas.microsoft.com/office/powerpoint/2010/main" val="2495481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4A4D65D-F075-4A65-99DD-60ADC35688B7}" type="datetimeFigureOut">
              <a:rPr lang="en-US" smtClean="0"/>
              <a:t>8/1/2017</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B851686-90F8-444B-8CD4-CF969B444EF8}" type="slidenum">
              <a:rPr lang="en-US" smtClean="0"/>
              <a:t>‹#›</a:t>
            </a:fld>
            <a:endParaRPr lang="en-US" dirty="0"/>
          </a:p>
        </p:txBody>
      </p:sp>
    </p:spTree>
    <p:extLst>
      <p:ext uri="{BB962C8B-B14F-4D97-AF65-F5344CB8AC3E}">
        <p14:creationId xmlns:p14="http://schemas.microsoft.com/office/powerpoint/2010/main" val="2992419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A4D65D-F075-4A65-99DD-60ADC35688B7}" type="datetimeFigureOut">
              <a:rPr lang="en-US" smtClean="0"/>
              <a:t>8/1/2017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851686-90F8-444B-8CD4-CF969B444EF8}" type="slidenum">
              <a:rPr lang="en-US" smtClean="0"/>
              <a:t>‹#›</a:t>
            </a:fld>
            <a:endParaRPr lang="en-US" dirty="0"/>
          </a:p>
        </p:txBody>
      </p:sp>
    </p:spTree>
    <p:extLst>
      <p:ext uri="{BB962C8B-B14F-4D97-AF65-F5344CB8AC3E}">
        <p14:creationId xmlns:p14="http://schemas.microsoft.com/office/powerpoint/2010/main" val="1616236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4A4D65D-F075-4A65-99DD-60ADC35688B7}" type="datetimeFigureOut">
              <a:rPr lang="en-US" smtClean="0"/>
              <a:t>8/1/2017</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B851686-90F8-444B-8CD4-CF969B444EF8}"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153646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Remediation: Tips for Effective Documentation</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Angie Womble, Education Coordinator</a:t>
            </a:r>
          </a:p>
          <a:p>
            <a:r>
              <a:rPr lang="en-US" dirty="0" smtClean="0"/>
              <a:t>University of Wisconsin Department of Family Medicine and Community Health </a:t>
            </a:r>
          </a:p>
          <a:p>
            <a:r>
              <a:rPr lang="en-US" dirty="0" smtClean="0"/>
              <a:t>Baraboo Rural Training Track Residency</a:t>
            </a:r>
            <a:endParaRPr lang="en-US" dirty="0"/>
          </a:p>
        </p:txBody>
      </p:sp>
    </p:spTree>
    <p:extLst>
      <p:ext uri="{BB962C8B-B14F-4D97-AF65-F5344CB8AC3E}">
        <p14:creationId xmlns:p14="http://schemas.microsoft.com/office/powerpoint/2010/main" val="33441090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81075" y="733425"/>
            <a:ext cx="8315325" cy="5970865"/>
          </a:xfrm>
          <a:prstGeom prst="rect">
            <a:avLst/>
          </a:prstGeom>
          <a:noFill/>
        </p:spPr>
        <p:txBody>
          <a:bodyPr wrap="square" rtlCol="0">
            <a:spAutoFit/>
          </a:bodyPr>
          <a:lstStyle/>
          <a:p>
            <a:r>
              <a:rPr lang="en-US" sz="4800" dirty="0" smtClean="0"/>
              <a:t>WHY Document</a:t>
            </a:r>
          </a:p>
          <a:p>
            <a:endParaRPr lang="en-US" dirty="0"/>
          </a:p>
          <a:p>
            <a:pPr marL="285750" indent="-285750">
              <a:buFont typeface="Wingdings" panose="05000000000000000000" pitchFamily="2" charset="2"/>
              <a:buChar char="Ø"/>
            </a:pPr>
            <a:r>
              <a:rPr lang="en-US" sz="2800" dirty="0" smtClean="0"/>
              <a:t>Written notification for resident/student of deficiency</a:t>
            </a:r>
          </a:p>
          <a:p>
            <a:pPr marL="285750" indent="-285750">
              <a:buFont typeface="Wingdings" panose="05000000000000000000" pitchFamily="2" charset="2"/>
              <a:buChar char="Ø"/>
            </a:pPr>
            <a:r>
              <a:rPr lang="en-US" sz="2800" dirty="0" smtClean="0"/>
              <a:t>Information gathering – to provide program administration with necessary information to determine if a remediation plan is warranted and to ultimately develop the plan.</a:t>
            </a:r>
          </a:p>
          <a:p>
            <a:pPr marL="285750" indent="-285750">
              <a:buFont typeface="Wingdings" panose="05000000000000000000" pitchFamily="2" charset="2"/>
              <a:buChar char="Ø"/>
            </a:pPr>
            <a:r>
              <a:rPr lang="en-US" sz="2800" dirty="0" smtClean="0"/>
              <a:t>Justification for remediation and possible dismissal from program.</a:t>
            </a:r>
          </a:p>
          <a:p>
            <a:pPr marL="285750" indent="-285750">
              <a:buFont typeface="Wingdings" panose="05000000000000000000" pitchFamily="2" charset="2"/>
              <a:buChar char="Ø"/>
            </a:pPr>
            <a:r>
              <a:rPr lang="en-US" sz="2800" dirty="0" smtClean="0"/>
              <a:t>Protects individuals and the institution from legal action. </a:t>
            </a:r>
          </a:p>
          <a:p>
            <a:endParaRPr lang="en-US" dirty="0"/>
          </a:p>
          <a:p>
            <a:endParaRPr lang="en-US" dirty="0" smtClean="0"/>
          </a:p>
        </p:txBody>
      </p:sp>
    </p:spTree>
    <p:extLst>
      <p:ext uri="{BB962C8B-B14F-4D97-AF65-F5344CB8AC3E}">
        <p14:creationId xmlns:p14="http://schemas.microsoft.com/office/powerpoint/2010/main" val="17065661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2975" y="790575"/>
            <a:ext cx="10496550" cy="5293757"/>
          </a:xfrm>
          <a:prstGeom prst="rect">
            <a:avLst/>
          </a:prstGeom>
          <a:noFill/>
        </p:spPr>
        <p:txBody>
          <a:bodyPr wrap="square" rtlCol="0">
            <a:spAutoFit/>
          </a:bodyPr>
          <a:lstStyle/>
          <a:p>
            <a:r>
              <a:rPr lang="en-US" sz="4800" dirty="0" smtClean="0"/>
              <a:t>What to Document</a:t>
            </a:r>
          </a:p>
          <a:p>
            <a:endParaRPr lang="en-US" dirty="0"/>
          </a:p>
          <a:p>
            <a:pPr marL="285750" indent="-285750">
              <a:buFont typeface="Wingdings" panose="05000000000000000000" pitchFamily="2" charset="2"/>
              <a:buChar char="Ø"/>
            </a:pPr>
            <a:r>
              <a:rPr lang="en-US" sz="2800" dirty="0" smtClean="0"/>
              <a:t>Learner deficits</a:t>
            </a:r>
          </a:p>
          <a:p>
            <a:pPr marL="742950" lvl="1" indent="-285750">
              <a:buFont typeface="Wingdings" panose="05000000000000000000" pitchFamily="2" charset="2"/>
              <a:buChar char="Ø"/>
            </a:pPr>
            <a:r>
              <a:rPr lang="en-US" sz="2400" dirty="0" smtClean="0"/>
              <a:t>Evaluations (formal and informal)</a:t>
            </a:r>
          </a:p>
          <a:p>
            <a:pPr marL="742950" lvl="1" indent="-285750">
              <a:buFont typeface="Wingdings" panose="05000000000000000000" pitchFamily="2" charset="2"/>
              <a:buChar char="Ø"/>
            </a:pPr>
            <a:r>
              <a:rPr lang="en-US" sz="2400" dirty="0" smtClean="0"/>
              <a:t>Emails (from faculty/staff/residents, etc.)</a:t>
            </a:r>
          </a:p>
          <a:p>
            <a:pPr marL="742950" lvl="1" indent="-285750">
              <a:buFont typeface="Wingdings" panose="05000000000000000000" pitchFamily="2" charset="2"/>
              <a:buChar char="Ø"/>
            </a:pPr>
            <a:r>
              <a:rPr lang="en-US" sz="2400" dirty="0" smtClean="0"/>
              <a:t>Verbal feedback (get this in writing!!)</a:t>
            </a:r>
          </a:p>
          <a:p>
            <a:pPr marL="742950" lvl="1" indent="-285750">
              <a:buFont typeface="Wingdings" panose="05000000000000000000" pitchFamily="2" charset="2"/>
              <a:buChar char="Ø"/>
            </a:pPr>
            <a:r>
              <a:rPr lang="en-US" sz="2400" dirty="0" smtClean="0"/>
              <a:t>Summaries of any meetings held to specifically discuss learner</a:t>
            </a:r>
          </a:p>
          <a:p>
            <a:pPr marL="285750" indent="-285750">
              <a:buFont typeface="Wingdings" panose="05000000000000000000" pitchFamily="2" charset="2"/>
              <a:buChar char="Ø"/>
            </a:pPr>
            <a:r>
              <a:rPr lang="en-US" sz="2800" dirty="0" smtClean="0"/>
              <a:t>Learner expectations</a:t>
            </a:r>
          </a:p>
          <a:p>
            <a:pPr marL="742950" lvl="1" indent="-285750">
              <a:buFont typeface="Wingdings" panose="05000000000000000000" pitchFamily="2" charset="2"/>
              <a:buChar char="Ø"/>
            </a:pPr>
            <a:r>
              <a:rPr lang="en-US" sz="2400" dirty="0" smtClean="0"/>
              <a:t>Residency Manual</a:t>
            </a:r>
          </a:p>
          <a:p>
            <a:pPr marL="742950" lvl="1" indent="-285750">
              <a:buFont typeface="Wingdings" panose="05000000000000000000" pitchFamily="2" charset="2"/>
              <a:buChar char="Ø"/>
            </a:pPr>
            <a:r>
              <a:rPr lang="en-US" sz="2400" dirty="0" smtClean="0"/>
              <a:t>ABFM Professionalism Requirements</a:t>
            </a:r>
          </a:p>
          <a:p>
            <a:pPr marL="742950" lvl="1" indent="-285750">
              <a:buFont typeface="Wingdings" panose="05000000000000000000" pitchFamily="2" charset="2"/>
              <a:buChar char="Ø"/>
            </a:pPr>
            <a:r>
              <a:rPr lang="en-US" sz="2400" dirty="0" smtClean="0"/>
              <a:t>ACGME Requirements</a:t>
            </a:r>
          </a:p>
          <a:p>
            <a:pPr marL="742950" lvl="1" indent="-285750">
              <a:buFont typeface="Wingdings" panose="05000000000000000000" pitchFamily="2" charset="2"/>
              <a:buChar char="Ø"/>
            </a:pPr>
            <a:r>
              <a:rPr lang="en-US" sz="2400" dirty="0" smtClean="0"/>
              <a:t>Rotation Goals and Objectives</a:t>
            </a:r>
          </a:p>
          <a:p>
            <a:pPr marL="742950" lvl="1" indent="-285750">
              <a:buFont typeface="Wingdings" panose="05000000000000000000" pitchFamily="2" charset="2"/>
              <a:buChar char="Ø"/>
            </a:pPr>
            <a:r>
              <a:rPr lang="en-US" sz="2400" dirty="0" smtClean="0"/>
              <a:t>Program Requirements </a:t>
            </a:r>
            <a:endParaRPr lang="en-US" sz="2400" dirty="0"/>
          </a:p>
        </p:txBody>
      </p:sp>
    </p:spTree>
    <p:extLst>
      <p:ext uri="{BB962C8B-B14F-4D97-AF65-F5344CB8AC3E}">
        <p14:creationId xmlns:p14="http://schemas.microsoft.com/office/powerpoint/2010/main" val="29373343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52500" y="609600"/>
            <a:ext cx="10629900" cy="6309420"/>
          </a:xfrm>
          <a:prstGeom prst="rect">
            <a:avLst/>
          </a:prstGeom>
          <a:noFill/>
        </p:spPr>
        <p:txBody>
          <a:bodyPr wrap="square" rtlCol="0">
            <a:spAutoFit/>
          </a:bodyPr>
          <a:lstStyle/>
          <a:p>
            <a:r>
              <a:rPr lang="en-US" sz="4400" dirty="0" smtClean="0"/>
              <a:t>How to Document – What to include</a:t>
            </a:r>
          </a:p>
          <a:p>
            <a:endParaRPr lang="en-US" dirty="0"/>
          </a:p>
          <a:p>
            <a:pPr marL="285750" indent="-285750">
              <a:buFont typeface="Wingdings" panose="05000000000000000000" pitchFamily="2" charset="2"/>
              <a:buChar char="Ø"/>
            </a:pPr>
            <a:r>
              <a:rPr lang="en-US" sz="3200" dirty="0" smtClean="0"/>
              <a:t>Identify the deficit</a:t>
            </a:r>
          </a:p>
          <a:p>
            <a:pPr marL="742950" lvl="1" indent="-285750">
              <a:buFont typeface="Wingdings" panose="05000000000000000000" pitchFamily="2" charset="2"/>
              <a:buChar char="Ø"/>
            </a:pPr>
            <a:r>
              <a:rPr lang="en-US" sz="3200" dirty="0" smtClean="0"/>
              <a:t>Provide as much detail as possible</a:t>
            </a:r>
          </a:p>
          <a:p>
            <a:pPr marL="742950" lvl="1" indent="-285750">
              <a:buFont typeface="Wingdings" panose="05000000000000000000" pitchFamily="2" charset="2"/>
              <a:buChar char="Ø"/>
            </a:pPr>
            <a:r>
              <a:rPr lang="en-US" sz="3200" dirty="0" smtClean="0"/>
              <a:t>Categorize the competency area of focus</a:t>
            </a:r>
          </a:p>
          <a:p>
            <a:pPr marL="285750" indent="-285750">
              <a:buFont typeface="Wingdings" panose="05000000000000000000" pitchFamily="2" charset="2"/>
              <a:buChar char="Ø"/>
            </a:pPr>
            <a:r>
              <a:rPr lang="en-US" sz="3200" dirty="0" smtClean="0"/>
              <a:t>The date the observed deficit occurred</a:t>
            </a:r>
          </a:p>
          <a:p>
            <a:pPr marL="285750" indent="-285750">
              <a:buFont typeface="Wingdings" panose="05000000000000000000" pitchFamily="2" charset="2"/>
              <a:buChar char="Ø"/>
            </a:pPr>
            <a:r>
              <a:rPr lang="en-US" sz="3200" dirty="0" smtClean="0"/>
              <a:t>Who identified the deficit</a:t>
            </a:r>
          </a:p>
          <a:p>
            <a:pPr marL="285750" indent="-285750">
              <a:buFont typeface="Wingdings" panose="05000000000000000000" pitchFamily="2" charset="2"/>
              <a:buChar char="Ø"/>
            </a:pPr>
            <a:r>
              <a:rPr lang="en-US" sz="3200" dirty="0" smtClean="0"/>
              <a:t>Was learner provided formative feedback, i.e. in the moment?</a:t>
            </a:r>
          </a:p>
          <a:p>
            <a:pPr marL="742950" lvl="1" indent="-285750">
              <a:buFont typeface="Wingdings" panose="05000000000000000000" pitchFamily="2" charset="2"/>
              <a:buChar char="Ø"/>
            </a:pPr>
            <a:r>
              <a:rPr lang="en-US" sz="3200" dirty="0" smtClean="0"/>
              <a:t>If possible, obtain written proof that the feedback was provided.</a:t>
            </a:r>
          </a:p>
          <a:p>
            <a:pPr marL="285750" indent="-285750">
              <a:buFont typeface="Wingdings" panose="05000000000000000000" pitchFamily="2" charset="2"/>
              <a:buChar char="Ø"/>
            </a:pPr>
            <a:endParaRPr lang="en-US" dirty="0" smtClean="0"/>
          </a:p>
          <a:p>
            <a:pPr marL="285750" indent="-285750">
              <a:buFont typeface="Wingdings" panose="05000000000000000000" pitchFamily="2" charset="2"/>
              <a:buChar char="Ø"/>
            </a:pPr>
            <a:endParaRPr lang="en-US" dirty="0" smtClean="0"/>
          </a:p>
          <a:p>
            <a:pPr marL="285750"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20287489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6725" y="314325"/>
            <a:ext cx="11449050" cy="7048083"/>
          </a:xfrm>
          <a:prstGeom prst="rect">
            <a:avLst/>
          </a:prstGeom>
          <a:noFill/>
        </p:spPr>
        <p:txBody>
          <a:bodyPr wrap="square" rtlCol="0">
            <a:spAutoFit/>
          </a:bodyPr>
          <a:lstStyle/>
          <a:p>
            <a:pPr algn="ctr"/>
            <a:r>
              <a:rPr lang="en-US" sz="4400" dirty="0" smtClean="0"/>
              <a:t>TIPS</a:t>
            </a:r>
          </a:p>
          <a:p>
            <a:endParaRPr lang="en-US" dirty="0"/>
          </a:p>
          <a:p>
            <a:pPr marL="342900" indent="-342900">
              <a:buFont typeface="+mj-lt"/>
              <a:buAutoNum type="arabicParenR"/>
            </a:pPr>
            <a:r>
              <a:rPr lang="en-US" sz="2400" dirty="0" smtClean="0"/>
              <a:t>Email and text date/time stamps are your friends. Hold them near and dear</a:t>
            </a:r>
          </a:p>
          <a:p>
            <a:pPr marL="342900" indent="-342900">
              <a:buFont typeface="+mj-lt"/>
              <a:buAutoNum type="arabicParenR"/>
            </a:pPr>
            <a:r>
              <a:rPr lang="en-US" sz="2400" dirty="0" smtClean="0"/>
              <a:t>Watch for patterns in behavior and performance</a:t>
            </a:r>
          </a:p>
          <a:p>
            <a:pPr marL="342900" indent="-342900">
              <a:buFont typeface="+mj-lt"/>
              <a:buAutoNum type="arabicParenR"/>
            </a:pPr>
            <a:r>
              <a:rPr lang="en-US" sz="2400" dirty="0" smtClean="0"/>
              <a:t>Consider your evaluation source</a:t>
            </a:r>
          </a:p>
          <a:p>
            <a:pPr marL="342900" indent="-342900">
              <a:buFont typeface="+mj-lt"/>
              <a:buAutoNum type="arabicParenR"/>
            </a:pPr>
            <a:r>
              <a:rPr lang="en-US" sz="2400" dirty="0" smtClean="0"/>
              <a:t>Instincts – trust them; if you believe a conversation should be documented, then document it</a:t>
            </a:r>
          </a:p>
          <a:p>
            <a:pPr marL="342900" indent="-342900">
              <a:buFont typeface="+mj-lt"/>
              <a:buAutoNum type="arabicParenR"/>
            </a:pPr>
            <a:r>
              <a:rPr lang="en-US" sz="2400" dirty="0" smtClean="0"/>
              <a:t>Confidentiality and respect are key</a:t>
            </a:r>
          </a:p>
          <a:p>
            <a:pPr marL="342900" indent="-342900">
              <a:buFont typeface="+mj-lt"/>
              <a:buAutoNum type="arabicParenR"/>
            </a:pPr>
            <a:r>
              <a:rPr lang="en-US" sz="2400" dirty="0" smtClean="0"/>
              <a:t>Stay organized – maintain a separate file</a:t>
            </a:r>
          </a:p>
          <a:p>
            <a:pPr marL="342900" indent="-342900">
              <a:buFont typeface="+mj-lt"/>
              <a:buAutoNum type="arabicParenR"/>
            </a:pPr>
            <a:r>
              <a:rPr lang="en-US" sz="2400" u="sng" dirty="0" smtClean="0"/>
              <a:t>Always! Always! Always! </a:t>
            </a:r>
            <a:r>
              <a:rPr lang="en-US" sz="2400" dirty="0" smtClean="0"/>
              <a:t>follow due process – residents and students are protected under the 14</a:t>
            </a:r>
            <a:r>
              <a:rPr lang="en-US" sz="2400" baseline="30000" dirty="0" smtClean="0"/>
              <a:t>th</a:t>
            </a:r>
            <a:r>
              <a:rPr lang="en-US" sz="2400" dirty="0" smtClean="0"/>
              <a:t> amendment</a:t>
            </a:r>
          </a:p>
          <a:p>
            <a:pPr marL="342900" indent="-342900">
              <a:buFont typeface="+mj-lt"/>
              <a:buAutoNum type="arabicParenR"/>
            </a:pPr>
            <a:r>
              <a:rPr lang="en-US" sz="2400" dirty="0" smtClean="0"/>
              <a:t>Be prepared</a:t>
            </a:r>
          </a:p>
          <a:p>
            <a:pPr marL="342900" indent="-342900">
              <a:buFont typeface="+mj-lt"/>
              <a:buAutoNum type="arabicParenR"/>
            </a:pPr>
            <a:r>
              <a:rPr lang="en-US" sz="2400" dirty="0" smtClean="0"/>
              <a:t>Be specific</a:t>
            </a:r>
          </a:p>
          <a:p>
            <a:pPr marL="342900" indent="-342900">
              <a:buFont typeface="+mj-lt"/>
              <a:buAutoNum type="arabicParenR"/>
            </a:pPr>
            <a:r>
              <a:rPr lang="en-US" sz="2400" dirty="0" smtClean="0"/>
              <a:t>Maintain professionalism in ALL documentation – these can and may be used in formal proceedings</a:t>
            </a:r>
          </a:p>
          <a:p>
            <a:pPr marL="342900" indent="-342900">
              <a:buFont typeface="+mj-lt"/>
              <a:buAutoNum type="arabicParenR"/>
            </a:pPr>
            <a:endParaRPr lang="en-US" sz="2400" dirty="0" smtClean="0"/>
          </a:p>
          <a:p>
            <a:pPr marL="342900" indent="-342900">
              <a:buFont typeface="+mj-lt"/>
              <a:buAutoNum type="arabicParenR"/>
            </a:pPr>
            <a:endParaRPr lang="en-US" dirty="0" smtClean="0"/>
          </a:p>
          <a:p>
            <a:pPr marL="342900" indent="-342900">
              <a:buFont typeface="+mj-lt"/>
              <a:buAutoNum type="arabicParenR"/>
            </a:pPr>
            <a:endParaRPr lang="en-US" dirty="0" smtClean="0"/>
          </a:p>
          <a:p>
            <a:endParaRPr lang="en-US" dirty="0" smtClean="0"/>
          </a:p>
        </p:txBody>
      </p:sp>
    </p:spTree>
    <p:extLst>
      <p:ext uri="{BB962C8B-B14F-4D97-AF65-F5344CB8AC3E}">
        <p14:creationId xmlns:p14="http://schemas.microsoft.com/office/powerpoint/2010/main" val="16039006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685800"/>
            <a:ext cx="10058400" cy="685800"/>
          </a:xfrm>
        </p:spPr>
        <p:txBody>
          <a:bodyPr>
            <a:normAutofit/>
          </a:bodyPr>
          <a:lstStyle/>
          <a:p>
            <a:pPr algn="ctr"/>
            <a:r>
              <a:rPr lang="en-US" sz="4400" dirty="0" smtClean="0">
                <a:latin typeface="+mn-lt"/>
              </a:rPr>
              <a:t>Tools</a:t>
            </a:r>
            <a:endParaRPr lang="en-US" sz="4400" dirty="0">
              <a:latin typeface="+mn-lt"/>
            </a:endParaRPr>
          </a:p>
        </p:txBody>
      </p:sp>
      <p:sp>
        <p:nvSpPr>
          <p:cNvPr id="5" name="TextBox 4"/>
          <p:cNvSpPr txBox="1"/>
          <p:nvPr/>
        </p:nvSpPr>
        <p:spPr>
          <a:xfrm>
            <a:off x="876300" y="1666875"/>
            <a:ext cx="9077325" cy="3693319"/>
          </a:xfrm>
          <a:prstGeom prst="rect">
            <a:avLst/>
          </a:prstGeom>
          <a:noFill/>
        </p:spPr>
        <p:txBody>
          <a:bodyPr wrap="square" rtlCol="0">
            <a:spAutoFit/>
          </a:bodyPr>
          <a:lstStyle/>
          <a:p>
            <a:r>
              <a:rPr lang="en-US" dirty="0" smtClean="0"/>
              <a:t>Books</a:t>
            </a:r>
          </a:p>
          <a:p>
            <a:pPr marL="285750" indent="-285750">
              <a:buFont typeface="Wingdings" panose="05000000000000000000" pitchFamily="2" charset="2"/>
              <a:buChar char="Ø"/>
            </a:pPr>
            <a:r>
              <a:rPr lang="en-US" dirty="0" smtClean="0"/>
              <a:t>Remediation of the Struggling Medical Learner; Jeannette </a:t>
            </a:r>
            <a:r>
              <a:rPr lang="en-US" dirty="0" smtClean="0"/>
              <a:t>Guerrasio</a:t>
            </a:r>
            <a:r>
              <a:rPr lang="en-US" dirty="0" smtClean="0"/>
              <a:t>, MD</a:t>
            </a:r>
          </a:p>
          <a:p>
            <a:pPr marL="285750" indent="-285750">
              <a:buFont typeface="Wingdings" panose="05000000000000000000" pitchFamily="2" charset="2"/>
              <a:buChar char="Ø"/>
            </a:pPr>
            <a:r>
              <a:rPr lang="en-US" dirty="0" smtClean="0"/>
              <a:t>Remediation in Medical Education; Adina </a:t>
            </a:r>
            <a:r>
              <a:rPr lang="en-US" dirty="0" smtClean="0"/>
              <a:t>Kalet</a:t>
            </a:r>
            <a:r>
              <a:rPr lang="en-US" dirty="0" smtClean="0"/>
              <a:t>, Calvin L. Chou</a:t>
            </a:r>
          </a:p>
          <a:p>
            <a:pPr marL="285750" indent="-285750">
              <a:buFont typeface="Wingdings" panose="05000000000000000000" pitchFamily="2" charset="2"/>
              <a:buChar char="Ø"/>
            </a:pPr>
            <a:r>
              <a:rPr lang="en-US" dirty="0" smtClean="0"/>
              <a:t>Understanding Medical Professionalism; Wendy Levinson, </a:t>
            </a:r>
            <a:r>
              <a:rPr lang="en-US" dirty="0" smtClean="0"/>
              <a:t>Shiphra</a:t>
            </a:r>
            <a:r>
              <a:rPr lang="en-US" dirty="0" smtClean="0"/>
              <a:t> Ginsburg, Frederic W. </a:t>
            </a:r>
            <a:r>
              <a:rPr lang="en-US" dirty="0" smtClean="0"/>
              <a:t>Hafferty</a:t>
            </a:r>
            <a:r>
              <a:rPr lang="en-US" dirty="0" smtClean="0"/>
              <a:t>, Catherine R. Lucey</a:t>
            </a:r>
          </a:p>
          <a:p>
            <a:pPr marL="285750" indent="-285750">
              <a:buFont typeface="Wingdings" panose="05000000000000000000" pitchFamily="2" charset="2"/>
              <a:buChar char="Ø"/>
            </a:pPr>
            <a:endParaRPr lang="en-US" dirty="0"/>
          </a:p>
          <a:p>
            <a:r>
              <a:rPr lang="en-US" dirty="0" smtClean="0"/>
              <a:t>Sample Probation Template (in handouts</a:t>
            </a:r>
            <a:r>
              <a:rPr lang="en-US" dirty="0" smtClean="0"/>
              <a:t>)</a:t>
            </a:r>
          </a:p>
          <a:p>
            <a:endParaRPr lang="en-US" dirty="0"/>
          </a:p>
          <a:p>
            <a:r>
              <a:rPr lang="en-US" dirty="0" smtClean="0"/>
              <a:t>Sample Learning Plan Template (in handouts)</a:t>
            </a:r>
          </a:p>
          <a:p>
            <a:endParaRPr lang="en-US" dirty="0"/>
          </a:p>
          <a:p>
            <a:r>
              <a:rPr lang="en-US" dirty="0" smtClean="0"/>
              <a:t>Sample documentation (in handouts)</a:t>
            </a:r>
            <a:endParaRPr lang="en-US" dirty="0" smtClean="0"/>
          </a:p>
          <a:p>
            <a:endParaRPr lang="en-US" dirty="0" smtClean="0"/>
          </a:p>
          <a:p>
            <a:pPr marL="285750"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34214708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a:t>
            </a:r>
            <a:br>
              <a:rPr lang="en-US" dirty="0" smtClean="0"/>
            </a:br>
            <a:r>
              <a:rPr lang="en-US" dirty="0" smtClean="0"/>
              <a:t/>
            </a:r>
            <a:br>
              <a:rPr lang="en-US" dirty="0" smtClean="0"/>
            </a:br>
            <a:r>
              <a:rPr lang="en-US" dirty="0"/>
              <a:t/>
            </a:r>
            <a:br>
              <a:rPr lang="en-US" dirty="0"/>
            </a:br>
            <a:r>
              <a:rPr lang="en-US" dirty="0" smtClean="0"/>
              <a:t/>
            </a:r>
            <a:br>
              <a:rPr lang="en-US" dirty="0" smtClean="0"/>
            </a:br>
            <a:r>
              <a:rPr lang="en-US" i="1" dirty="0" smtClean="0"/>
              <a:t>Special thank you to Michelle Grosch, MA. </a:t>
            </a:r>
            <a:endParaRPr lang="en-US" dirty="0"/>
          </a:p>
        </p:txBody>
      </p:sp>
    </p:spTree>
    <p:extLst>
      <p:ext uri="{BB962C8B-B14F-4D97-AF65-F5344CB8AC3E}">
        <p14:creationId xmlns:p14="http://schemas.microsoft.com/office/powerpoint/2010/main" val="1726756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lstStyle/>
          <a:p>
            <a:r>
              <a:rPr lang="en-US" sz="2800" dirty="0" smtClean="0"/>
              <a:t>Discover WHY documentation in remediation is so important</a:t>
            </a:r>
          </a:p>
          <a:p>
            <a:r>
              <a:rPr lang="en-US" sz="2800" dirty="0" smtClean="0"/>
              <a:t>Learn HOW to document</a:t>
            </a:r>
          </a:p>
          <a:p>
            <a:r>
              <a:rPr lang="en-US" sz="2800" dirty="0" smtClean="0"/>
              <a:t>Learn WHAT to document</a:t>
            </a:r>
          </a:p>
          <a:p>
            <a:r>
              <a:rPr lang="en-US" sz="2800" dirty="0" smtClean="0"/>
              <a:t>Learn WHO needs to document</a:t>
            </a:r>
          </a:p>
          <a:p>
            <a:r>
              <a:rPr lang="en-US" sz="2800" dirty="0" smtClean="0"/>
              <a:t>Learn WHEN to document</a:t>
            </a:r>
          </a:p>
          <a:p>
            <a:pPr marL="0" indent="0">
              <a:buNone/>
            </a:pPr>
            <a:endParaRPr lang="en-US" dirty="0"/>
          </a:p>
        </p:txBody>
      </p:sp>
    </p:spTree>
    <p:extLst>
      <p:ext uri="{BB962C8B-B14F-4D97-AF65-F5344CB8AC3E}">
        <p14:creationId xmlns:p14="http://schemas.microsoft.com/office/powerpoint/2010/main" val="16325175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document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1" y="180975"/>
            <a:ext cx="10687050" cy="48768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idx="4294967295"/>
          </p:nvPr>
        </p:nvSpPr>
        <p:spPr>
          <a:xfrm>
            <a:off x="-1" y="4487863"/>
            <a:ext cx="11010901" cy="1506537"/>
          </a:xfrm>
        </p:spPr>
        <p:txBody>
          <a:bodyPr>
            <a:normAutofit/>
          </a:bodyPr>
          <a:lstStyle/>
          <a:p>
            <a:pPr algn="ctr"/>
            <a:r>
              <a:rPr lang="en-US" sz="3200" dirty="0" smtClean="0"/>
              <a:t>Golden rule:</a:t>
            </a:r>
            <a:br>
              <a:rPr lang="en-US" sz="3200" dirty="0" smtClean="0"/>
            </a:br>
            <a:r>
              <a:rPr lang="en-US" sz="3200" dirty="0" smtClean="0"/>
              <a:t> If it isn’t documented, it didn’t happen!</a:t>
            </a:r>
            <a:endParaRPr lang="en-US" sz="3200" dirty="0"/>
          </a:p>
        </p:txBody>
      </p:sp>
    </p:spTree>
    <p:extLst>
      <p:ext uri="{BB962C8B-B14F-4D97-AF65-F5344CB8AC3E}">
        <p14:creationId xmlns:p14="http://schemas.microsoft.com/office/powerpoint/2010/main" val="1950573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71500"/>
            <a:ext cx="8801100" cy="4985980"/>
          </a:xfrm>
          <a:prstGeom prst="rect">
            <a:avLst/>
          </a:prstGeom>
          <a:noFill/>
        </p:spPr>
        <p:txBody>
          <a:bodyPr wrap="square" rtlCol="0">
            <a:spAutoFit/>
          </a:bodyPr>
          <a:lstStyle/>
          <a:p>
            <a:r>
              <a:rPr lang="en-US" sz="4800" dirty="0" smtClean="0"/>
              <a:t>Key Players in Remediation</a:t>
            </a:r>
          </a:p>
          <a:p>
            <a:endParaRPr lang="en-US" dirty="0"/>
          </a:p>
          <a:p>
            <a:pPr marL="285750" indent="-285750">
              <a:buFont typeface="Wingdings" panose="05000000000000000000" pitchFamily="2" charset="2"/>
              <a:buChar char="Ø"/>
            </a:pPr>
            <a:r>
              <a:rPr lang="en-US" sz="3600" dirty="0" smtClean="0"/>
              <a:t>Program Coordinator</a:t>
            </a:r>
          </a:p>
          <a:p>
            <a:pPr marL="285750" indent="-285750">
              <a:buFont typeface="Wingdings" panose="05000000000000000000" pitchFamily="2" charset="2"/>
              <a:buChar char="Ø"/>
            </a:pPr>
            <a:r>
              <a:rPr lang="en-US" sz="3600" dirty="0" smtClean="0"/>
              <a:t>Program Director (PD)</a:t>
            </a:r>
            <a:endParaRPr lang="en-US" sz="3600" dirty="0" smtClean="0"/>
          </a:p>
          <a:p>
            <a:pPr marL="285750" indent="-285750">
              <a:buFont typeface="Wingdings" panose="05000000000000000000" pitchFamily="2" charset="2"/>
              <a:buChar char="Ø"/>
            </a:pPr>
            <a:r>
              <a:rPr lang="en-US" sz="3600" dirty="0" smtClean="0"/>
              <a:t>Associate Program Director (APD)</a:t>
            </a:r>
            <a:endParaRPr lang="en-US" sz="3600" dirty="0" smtClean="0"/>
          </a:p>
          <a:p>
            <a:pPr marL="285750" indent="-285750">
              <a:buFont typeface="Wingdings" panose="05000000000000000000" pitchFamily="2" charset="2"/>
              <a:buChar char="Ø"/>
            </a:pPr>
            <a:r>
              <a:rPr lang="en-US" sz="3600" dirty="0" smtClean="0"/>
              <a:t>Designated Institution Official (DIO)</a:t>
            </a:r>
            <a:endParaRPr lang="en-US" sz="3600" dirty="0" smtClean="0"/>
          </a:p>
          <a:p>
            <a:pPr marL="285750" indent="-285750">
              <a:buFont typeface="Wingdings" panose="05000000000000000000" pitchFamily="2" charset="2"/>
              <a:buChar char="Ø"/>
            </a:pPr>
            <a:r>
              <a:rPr lang="en-US" sz="3600" dirty="0" smtClean="0"/>
              <a:t>Human Resources (HR)</a:t>
            </a:r>
            <a:endParaRPr lang="en-US" sz="3600" dirty="0" smtClean="0"/>
          </a:p>
          <a:p>
            <a:pPr marL="285750" indent="-285750">
              <a:buFont typeface="Wingdings" panose="05000000000000000000" pitchFamily="2" charset="2"/>
              <a:buChar char="Ø"/>
            </a:pPr>
            <a:r>
              <a:rPr lang="en-US" sz="3600" dirty="0" smtClean="0"/>
              <a:t>Legal</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endParaRPr lang="en-US" dirty="0" smtClean="0"/>
          </a:p>
        </p:txBody>
      </p:sp>
    </p:spTree>
    <p:extLst>
      <p:ext uri="{BB962C8B-B14F-4D97-AF65-F5344CB8AC3E}">
        <p14:creationId xmlns:p14="http://schemas.microsoft.com/office/powerpoint/2010/main" val="27299817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a:t>
            </a:r>
            <a:endParaRPr lang="en-US" dirty="0"/>
          </a:p>
        </p:txBody>
      </p:sp>
      <p:sp>
        <p:nvSpPr>
          <p:cNvPr id="4" name="Content Placeholder 3"/>
          <p:cNvSpPr>
            <a:spLocks noGrp="1"/>
          </p:cNvSpPr>
          <p:nvPr>
            <p:ph idx="1"/>
          </p:nvPr>
        </p:nvSpPr>
        <p:spPr>
          <a:xfrm>
            <a:off x="257175" y="160421"/>
            <a:ext cx="11649075" cy="5821279"/>
          </a:xfrm>
        </p:spPr>
        <p:txBody>
          <a:bodyPr>
            <a:normAutofit lnSpcReduction="10000"/>
          </a:bodyPr>
          <a:lstStyle/>
          <a:p>
            <a:endParaRPr lang="en-US" dirty="0" smtClean="0"/>
          </a:p>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	Anita Break, PGY3 is in her final months of residency training. Throughout the course of residency, Anita 	has been placed on a learning plan twice, for similar </a:t>
            </a:r>
            <a:r>
              <a:rPr lang="en-US" dirty="0"/>
              <a:t>issues as noted below. The deficient areas 	improved, and eventually behavior and absenteeism started up again. Resident also presented as  	fatigued</a:t>
            </a:r>
            <a:r>
              <a:rPr lang="en-US" dirty="0" smtClean="0"/>
              <a:t>.</a:t>
            </a:r>
          </a:p>
          <a:p>
            <a:pPr lvl="5">
              <a:buFont typeface="Wingdings" panose="05000000000000000000" pitchFamily="2" charset="2"/>
              <a:buChar char="Ø"/>
            </a:pPr>
            <a:r>
              <a:rPr lang="en-US" sz="2000" dirty="0" smtClean="0"/>
              <a:t>Professionalism</a:t>
            </a:r>
          </a:p>
          <a:p>
            <a:pPr lvl="6">
              <a:buFont typeface="Wingdings" panose="05000000000000000000" pitchFamily="2" charset="2"/>
              <a:buChar char="Ø"/>
            </a:pPr>
            <a:r>
              <a:rPr lang="en-US" sz="1800" dirty="0" smtClean="0"/>
              <a:t>Absenteeism</a:t>
            </a:r>
          </a:p>
          <a:p>
            <a:pPr lvl="6">
              <a:buFont typeface="Wingdings" panose="05000000000000000000" pitchFamily="2" charset="2"/>
              <a:buChar char="Ø"/>
            </a:pPr>
            <a:r>
              <a:rPr lang="en-US" sz="1800" dirty="0" smtClean="0"/>
              <a:t>Dress code noncompliance</a:t>
            </a:r>
          </a:p>
          <a:p>
            <a:pPr lvl="6">
              <a:buFont typeface="Wingdings" panose="05000000000000000000" pitchFamily="2" charset="2"/>
              <a:buChar char="Ø"/>
            </a:pPr>
            <a:r>
              <a:rPr lang="en-US" sz="1800" dirty="0" smtClean="0"/>
              <a:t>Informal language/manner with staff and patients</a:t>
            </a:r>
          </a:p>
          <a:p>
            <a:pPr lvl="4">
              <a:buFont typeface="Wingdings" panose="05000000000000000000" pitchFamily="2" charset="2"/>
              <a:buChar char="Ø"/>
            </a:pPr>
            <a:r>
              <a:rPr lang="en-US" sz="2000" dirty="0" smtClean="0"/>
              <a:t>Communication</a:t>
            </a:r>
          </a:p>
          <a:p>
            <a:pPr lvl="5">
              <a:buFont typeface="Wingdings" panose="05000000000000000000" pitchFamily="2" charset="2"/>
              <a:buChar char="Ø"/>
            </a:pPr>
            <a:r>
              <a:rPr lang="en-US" sz="1800" dirty="0" smtClean="0"/>
              <a:t>Presentations lack focus</a:t>
            </a:r>
          </a:p>
          <a:p>
            <a:pPr lvl="5">
              <a:buFont typeface="Wingdings" panose="05000000000000000000" pitchFamily="2" charset="2"/>
              <a:buChar char="Ø"/>
            </a:pPr>
            <a:r>
              <a:rPr lang="en-US" sz="1800" dirty="0" smtClean="0"/>
              <a:t>Exam integrity and lack of follow-up/appropriate documentation</a:t>
            </a:r>
          </a:p>
          <a:p>
            <a:pPr lvl="4">
              <a:buFont typeface="Wingdings" panose="05000000000000000000" pitchFamily="2" charset="2"/>
              <a:buChar char="Ø"/>
            </a:pPr>
            <a:r>
              <a:rPr lang="en-US" sz="2000" dirty="0" smtClean="0"/>
              <a:t>Medical Knowledge</a:t>
            </a:r>
          </a:p>
          <a:p>
            <a:pPr lvl="5">
              <a:buFont typeface="Wingdings" panose="05000000000000000000" pitchFamily="2" charset="2"/>
              <a:buChar char="Ø"/>
            </a:pPr>
            <a:r>
              <a:rPr lang="en-US" sz="1800" dirty="0" smtClean="0"/>
              <a:t>Preventive Care knowledge base deficit</a:t>
            </a:r>
          </a:p>
          <a:p>
            <a:pPr lvl="2"/>
            <a:endParaRPr lang="en-US" dirty="0" smtClean="0"/>
          </a:p>
          <a:p>
            <a:pPr lvl="2"/>
            <a:endParaRPr lang="en-US" dirty="0" smtClean="0"/>
          </a:p>
        </p:txBody>
      </p:sp>
    </p:spTree>
    <p:extLst>
      <p:ext uri="{BB962C8B-B14F-4D97-AF65-F5344CB8AC3E}">
        <p14:creationId xmlns:p14="http://schemas.microsoft.com/office/powerpoint/2010/main" val="12980721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Group Work</a:t>
            </a:r>
            <a:endParaRPr lang="en-US" dirty="0"/>
          </a:p>
        </p:txBody>
      </p:sp>
      <p:sp>
        <p:nvSpPr>
          <p:cNvPr id="3" name="Content Placeholder 2"/>
          <p:cNvSpPr>
            <a:spLocks noGrp="1"/>
          </p:cNvSpPr>
          <p:nvPr>
            <p:ph idx="1"/>
          </p:nvPr>
        </p:nvSpPr>
        <p:spPr/>
        <p:txBody>
          <a:bodyPr>
            <a:normAutofit/>
          </a:bodyPr>
          <a:lstStyle/>
          <a:p>
            <a:r>
              <a:rPr lang="en-US" sz="4800" dirty="0" smtClean="0"/>
              <a:t>What would you do? </a:t>
            </a:r>
          </a:p>
          <a:p>
            <a:r>
              <a:rPr lang="en-US" sz="4800" dirty="0" smtClean="0"/>
              <a:t>What concerns you about this resident?</a:t>
            </a:r>
            <a:endParaRPr lang="en-US" sz="4800" dirty="0"/>
          </a:p>
        </p:txBody>
      </p:sp>
    </p:spTree>
    <p:extLst>
      <p:ext uri="{BB962C8B-B14F-4D97-AF65-F5344CB8AC3E}">
        <p14:creationId xmlns:p14="http://schemas.microsoft.com/office/powerpoint/2010/main" val="1231718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what really happened"/>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1133475" y="847725"/>
            <a:ext cx="9782175" cy="524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49736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33375" y="866775"/>
            <a:ext cx="11068050" cy="3108543"/>
          </a:xfrm>
          <a:prstGeom prst="rect">
            <a:avLst/>
          </a:prstGeom>
          <a:noFill/>
        </p:spPr>
        <p:txBody>
          <a:bodyPr wrap="square" rtlCol="0">
            <a:spAutoFit/>
          </a:bodyPr>
          <a:lstStyle/>
          <a:p>
            <a:r>
              <a:rPr lang="en-US" sz="4400" dirty="0" smtClean="0"/>
              <a:t>END RESULT</a:t>
            </a:r>
          </a:p>
          <a:p>
            <a:endParaRPr lang="en-US" sz="2400" dirty="0" smtClean="0"/>
          </a:p>
          <a:p>
            <a:pPr marL="285750" indent="-285750">
              <a:buFont typeface="Wingdings" panose="05000000000000000000" pitchFamily="2" charset="2"/>
              <a:buChar char="Ø"/>
            </a:pPr>
            <a:r>
              <a:rPr lang="en-US" sz="3200" dirty="0" smtClean="0"/>
              <a:t>Formal Probation May of PGY3</a:t>
            </a:r>
          </a:p>
          <a:p>
            <a:pPr marL="285750" indent="-285750">
              <a:buFont typeface="Wingdings" panose="05000000000000000000" pitchFamily="2" charset="2"/>
              <a:buChar char="Ø"/>
            </a:pPr>
            <a:r>
              <a:rPr lang="en-US" sz="3200" dirty="0" smtClean="0"/>
              <a:t>Slight improvements noted, briefly</a:t>
            </a:r>
          </a:p>
          <a:p>
            <a:pPr marL="285750" indent="-285750">
              <a:buFont typeface="Wingdings" panose="05000000000000000000" pitchFamily="2" charset="2"/>
              <a:buChar char="Ø"/>
            </a:pPr>
            <a:r>
              <a:rPr lang="en-US" sz="3200" dirty="0" smtClean="0"/>
              <a:t>Violated terms of probation during final month of residency</a:t>
            </a:r>
          </a:p>
          <a:p>
            <a:pPr marL="285750" indent="-285750">
              <a:buFont typeface="Wingdings" panose="05000000000000000000" pitchFamily="2" charset="2"/>
              <a:buChar char="Ø"/>
            </a:pPr>
            <a:r>
              <a:rPr lang="en-US" sz="3200" dirty="0" smtClean="0"/>
              <a:t>Anita resigned from residency just days before graduation</a:t>
            </a:r>
            <a:endParaRPr lang="en-US" sz="3200" dirty="0"/>
          </a:p>
        </p:txBody>
      </p:sp>
    </p:spTree>
    <p:extLst>
      <p:ext uri="{BB962C8B-B14F-4D97-AF65-F5344CB8AC3E}">
        <p14:creationId xmlns:p14="http://schemas.microsoft.com/office/powerpoint/2010/main" val="30686776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487331"/>
            <a:ext cx="10860088" cy="1737360"/>
          </a:xfrm>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smtClean="0"/>
              <a:t>So why do we document?</a:t>
            </a:r>
            <a:br>
              <a:rPr lang="en-US" dirty="0" smtClean="0"/>
            </a:br>
            <a:endParaRPr lang="en-US" dirty="0"/>
          </a:p>
        </p:txBody>
      </p:sp>
      <p:pic>
        <p:nvPicPr>
          <p:cNvPr id="1028" name="Picture 4" descr="Related image"/>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1152525" y="485775"/>
            <a:ext cx="10058399" cy="436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3590507"/>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233</TotalTime>
  <Words>689</Words>
  <Application>Microsoft Office PowerPoint</Application>
  <PresentationFormat>Widescreen</PresentationFormat>
  <Paragraphs>116</Paragraphs>
  <Slides>15</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Calibri</vt:lpstr>
      <vt:lpstr>Calibri Light</vt:lpstr>
      <vt:lpstr>Wingdings</vt:lpstr>
      <vt:lpstr>Retrospect</vt:lpstr>
      <vt:lpstr>Remediation: Tips for Effective Documentation</vt:lpstr>
      <vt:lpstr>Goals</vt:lpstr>
      <vt:lpstr>Golden rule:  If it isn’t documented, it didn’t happen!</vt:lpstr>
      <vt:lpstr>PowerPoint Presentation</vt:lpstr>
      <vt:lpstr>Case study</vt:lpstr>
      <vt:lpstr>Small Group Work</vt:lpstr>
      <vt:lpstr>PowerPoint Presentation</vt:lpstr>
      <vt:lpstr>PowerPoint Presentation</vt:lpstr>
      <vt:lpstr>   So why do we document? </vt:lpstr>
      <vt:lpstr>PowerPoint Presentation</vt:lpstr>
      <vt:lpstr>PowerPoint Presentation</vt:lpstr>
      <vt:lpstr>PowerPoint Presentation</vt:lpstr>
      <vt:lpstr>PowerPoint Presentation</vt:lpstr>
      <vt:lpstr>Tools</vt:lpstr>
      <vt:lpstr>Acknowledgement    Special thank you to Michelle Grosch, MA. </vt:lpstr>
    </vt:vector>
  </TitlesOfParts>
  <Company>SSM Health Care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Remediation: Tips for Effective Documentation</dc:title>
  <dc:creator>Womble, Angela</dc:creator>
  <cp:lastModifiedBy>Womble, Angela</cp:lastModifiedBy>
  <cp:revision>59</cp:revision>
  <dcterms:created xsi:type="dcterms:W3CDTF">2017-08-01T14:27:56Z</dcterms:created>
  <dcterms:modified xsi:type="dcterms:W3CDTF">2017-08-01T20:06:36Z</dcterms:modified>
</cp:coreProperties>
</file>